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58" r:id="rId5"/>
    <p:sldId id="263" r:id="rId6"/>
    <p:sldId id="265" r:id="rId7"/>
    <p:sldId id="264" r:id="rId8"/>
    <p:sldId id="267" r:id="rId9"/>
    <p:sldId id="268" r:id="rId10"/>
    <p:sldId id="266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2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C0"/>
    <a:srgbClr val="86B8B1"/>
    <a:srgbClr val="542804"/>
    <a:srgbClr val="FA2A00"/>
    <a:srgbClr val="3D1C00"/>
    <a:srgbClr val="FFC000"/>
    <a:srgbClr val="3B6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D1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DE02B-0478-47F3-98F4-8AECAC30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A8FF7-2AA9-458C-B6BC-8EFB7FA9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832D8-1C91-409E-8F64-E2FA541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7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0839-F416-4E48-81E9-0F3DE6E3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40A8C4-1EF8-443B-BA45-CEEEC98A9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87084-AAF2-4934-9008-E7775BDD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80136-D35E-408A-A5C8-8245BEA0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5133D-DB9E-43B4-867B-82DD35D9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5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15832-8A1C-4128-952F-5DCF675C0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2A37AD-6151-4515-A949-E3302FF8B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ABFAF-7864-461D-8398-57CD4402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BD8F7-10B9-4060-8F5F-FFBB3315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D3468-6E22-4583-8583-FA5C0A9D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D71C0-A33A-4C31-BDC5-337E4A33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44599-D851-405E-9F67-8F7C6E09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BC5E5-00EC-4243-ACA1-F4ABC74C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73C01-58D8-4DF8-9BFB-C51F4A817F27}"/>
              </a:ext>
            </a:extLst>
          </p:cNvPr>
          <p:cNvSpPr/>
          <p:nvPr userDrawn="1"/>
        </p:nvSpPr>
        <p:spPr>
          <a:xfrm>
            <a:off x="0" y="552450"/>
            <a:ext cx="12192000" cy="1093470"/>
          </a:xfrm>
          <a:prstGeom prst="rect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4A94A-3514-40C2-BF47-7ECBA026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EF548-9507-4229-85BE-CABC653E6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E5732-4493-4950-A540-DCC60D04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BDD45-749A-4FC4-BDF7-7EB2DAE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51396-EFAD-4941-9C11-14595187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9CC51-BA65-47FA-8D65-9E741F2B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AD819-0413-4C08-B1D4-EA4491BC5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6E310A-1518-4342-9904-C8DAC1A18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72799C-7DEF-4F9A-909D-E5C1D56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303768-6170-4824-B1C3-5D0D432F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46759-042F-4178-8AF9-453B3C1A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9E012-4B58-453B-BA7F-404ADBA0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88B3C-0EEE-40F0-856F-F6AC9C272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B0D96-76E4-4F1B-B29B-81F8F4BF6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85D49-1D26-4760-9FB6-E34C20000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1F312E-DF38-426D-8DC8-21B5E252F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0D78A5-50B1-4200-B534-260E7E26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1F0570-91AA-4F79-832A-4DC74341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F274C2-8987-4C2D-A0BF-73FB411A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4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8D762-9E3F-40F1-8470-433AE1EA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2E0356-7FEB-4EE9-90D2-9FF875CB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86A3D-72EF-4F63-918F-FE2A1330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C2D703-A426-4BC2-A6F1-81E34FF5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8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86B8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C962E6-53D0-4ED8-949B-CA18D038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8F5B19-048D-4DF1-B464-6E6C5685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DBDF4-5A60-4393-9DFC-29C592FF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0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1DDAA-43A5-4775-AD21-54AB07CD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AE201-67CE-4A58-BBA5-AEB6672D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3B5D0-CF7A-44BD-A15E-E663A311D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DE17A-756F-409D-9670-B4CC4823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D507A7-86C6-4B1C-8626-A002588A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00D2D-4FD0-4ABA-BDB6-5B195D41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1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68C9C-9CF1-4E10-B13D-3DCF86F2D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F98751-699C-422E-9178-6CC15A4E3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CF1BB6-F7E2-4D10-959C-CCCB9A503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B3FA7E-CA39-4055-822B-87EC1F72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61F21-7267-458F-92E3-314B3C00D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4A1D7-61C0-4B43-BAD7-C2ED4AB1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7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160297-7A8A-46EA-B122-7EBFC13D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00111D-7103-4C81-84F6-94A201B16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CBAD8-080A-4D57-9CF3-2D8381527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62314-1490-4BE8-BB19-384C65B665F5}" type="datetimeFigureOut">
              <a:rPr lang="ko-KR" altLang="en-US" smtClean="0"/>
              <a:t>2017-06-12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A5674-944F-48EE-92E0-FB662820C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14D3FC-746D-476B-9C9C-991AA3103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D8B8-88DC-4609-86E4-B786379F0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88C72-A2FE-4E0F-A9BD-36BF258E6E93}"/>
              </a:ext>
            </a:extLst>
          </p:cNvPr>
          <p:cNvSpPr txBox="1"/>
          <p:nvPr/>
        </p:nvSpPr>
        <p:spPr>
          <a:xfrm>
            <a:off x="355106" y="301841"/>
            <a:ext cx="334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6B8B1"/>
                </a:solidFill>
              </a:rPr>
              <a:t>2017</a:t>
            </a:r>
            <a:r>
              <a:rPr lang="en-US" altLang="ko-KR" b="1" dirty="0">
                <a:solidFill>
                  <a:srgbClr val="86B8B1"/>
                </a:solidFill>
              </a:rPr>
              <a:t> Software Engineering</a:t>
            </a:r>
            <a:endParaRPr lang="ko-KR" altLang="en-US" b="1" dirty="0">
              <a:solidFill>
                <a:srgbClr val="86B8B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744A91-458D-4246-BC40-95F6AD529D59}"/>
              </a:ext>
            </a:extLst>
          </p:cNvPr>
          <p:cNvSpPr/>
          <p:nvPr/>
        </p:nvSpPr>
        <p:spPr>
          <a:xfrm>
            <a:off x="355106" y="763506"/>
            <a:ext cx="33505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해야 </a:t>
            </a:r>
            <a:r>
              <a:rPr lang="ko-KR" altLang="en-US" sz="5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할일</a:t>
            </a:r>
            <a:r>
              <a:rPr lang="en-US" altLang="ko-KR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ko-KR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빠짐 없이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10D19A-5887-4EE7-8744-7EE6EF590A26}"/>
              </a:ext>
            </a:extLst>
          </p:cNvPr>
          <p:cNvSpPr/>
          <p:nvPr/>
        </p:nvSpPr>
        <p:spPr>
          <a:xfrm>
            <a:off x="8282866" y="1979720"/>
            <a:ext cx="2831976" cy="4323426"/>
          </a:xfrm>
          <a:prstGeom prst="roundRect">
            <a:avLst/>
          </a:prstGeom>
          <a:solidFill>
            <a:srgbClr val="FFF5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166455-1674-4E0D-AED7-2DB5D2491FB1}"/>
              </a:ext>
            </a:extLst>
          </p:cNvPr>
          <p:cNvSpPr/>
          <p:nvPr/>
        </p:nvSpPr>
        <p:spPr>
          <a:xfrm>
            <a:off x="7505522" y="1979720"/>
            <a:ext cx="3533675" cy="4323426"/>
          </a:xfrm>
          <a:prstGeom prst="roundRect">
            <a:avLst/>
          </a:prstGeom>
          <a:solidFill>
            <a:srgbClr val="54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6579BD89-A52D-4F3F-B0A0-EDC4F3317D18}"/>
              </a:ext>
            </a:extLst>
          </p:cNvPr>
          <p:cNvSpPr/>
          <p:nvPr/>
        </p:nvSpPr>
        <p:spPr>
          <a:xfrm rot="5400000">
            <a:off x="10886241" y="3307985"/>
            <a:ext cx="457202" cy="153233"/>
          </a:xfrm>
          <a:prstGeom prst="round2Same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EC9BCFD-667A-4BD7-8E12-FBC761E41AC5}"/>
              </a:ext>
            </a:extLst>
          </p:cNvPr>
          <p:cNvSpPr/>
          <p:nvPr/>
        </p:nvSpPr>
        <p:spPr>
          <a:xfrm rot="5400000">
            <a:off x="10886241" y="2924371"/>
            <a:ext cx="457202" cy="153233"/>
          </a:xfrm>
          <a:prstGeom prst="round2SameRect">
            <a:avLst/>
          </a:prstGeom>
          <a:solidFill>
            <a:srgbClr val="3B63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EAE9355-6E37-4BF8-A2DB-D5E17B39F16B}"/>
              </a:ext>
            </a:extLst>
          </p:cNvPr>
          <p:cNvSpPr/>
          <p:nvPr/>
        </p:nvSpPr>
        <p:spPr>
          <a:xfrm rot="5400000">
            <a:off x="10886241" y="2523711"/>
            <a:ext cx="457202" cy="153233"/>
          </a:xfrm>
          <a:prstGeom prst="round2SameRect">
            <a:avLst/>
          </a:prstGeom>
          <a:solidFill>
            <a:srgbClr val="FA2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25AB8B-C3AC-485F-A37A-3120A40C7FAC}"/>
              </a:ext>
            </a:extLst>
          </p:cNvPr>
          <p:cNvSpPr/>
          <p:nvPr/>
        </p:nvSpPr>
        <p:spPr>
          <a:xfrm>
            <a:off x="7919451" y="2418443"/>
            <a:ext cx="27553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do </a:t>
            </a:r>
            <a:r>
              <a:rPr lang="en-US" altLang="ko-KR" sz="4000" dirty="0">
                <a:ln w="0"/>
                <a:solidFill>
                  <a:srgbClr val="FA2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31849-B135-4A59-A249-1C3172FD6C55}"/>
              </a:ext>
            </a:extLst>
          </p:cNvPr>
          <p:cNvSpPr txBox="1"/>
          <p:nvPr/>
        </p:nvSpPr>
        <p:spPr>
          <a:xfrm>
            <a:off x="9409693" y="5498123"/>
            <a:ext cx="158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조 </a:t>
            </a:r>
            <a:r>
              <a:rPr lang="en-US" altLang="ko-KR" dirty="0">
                <a:solidFill>
                  <a:schemeClr val="bg1"/>
                </a:solidFill>
              </a:rPr>
              <a:t>Blossom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22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도구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7FDBDC6-00F7-4D27-8E49-2FB5E7D5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75" y="1976388"/>
            <a:ext cx="1260000" cy="12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4CDC600-DF7F-48F4-8378-69C27BBA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" y="1976388"/>
            <a:ext cx="1260000" cy="1204388"/>
          </a:xfrm>
          <a:prstGeom prst="rect">
            <a:avLst/>
          </a:prstGeom>
        </p:spPr>
      </p:pic>
      <p:pic>
        <p:nvPicPr>
          <p:cNvPr id="30" name="그림 29" descr="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38D6EAF4-8FC0-4148-9F6F-5A25AEA50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0" y="1984490"/>
            <a:ext cx="1260000" cy="1260000"/>
          </a:xfrm>
          <a:prstGeom prst="rect">
            <a:avLst/>
          </a:prstGeom>
        </p:spPr>
      </p:pic>
      <p:pic>
        <p:nvPicPr>
          <p:cNvPr id="41" name="그림 40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E987D6AF-FBFD-4473-AEAF-BF4E803DF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5" y="4072976"/>
            <a:ext cx="1260000" cy="1260000"/>
          </a:xfrm>
          <a:prstGeom prst="rect">
            <a:avLst/>
          </a:prstGeom>
        </p:spPr>
      </p:pic>
      <p:pic>
        <p:nvPicPr>
          <p:cNvPr id="44" name="그림 43" descr="물건, 개체이(가) 표시된 사진&#10;&#10;높은 신뢰도로 생성된 설명">
            <a:extLst>
              <a:ext uri="{FF2B5EF4-FFF2-40B4-BE49-F238E27FC236}">
                <a16:creationId xmlns:a16="http://schemas.microsoft.com/office/drawing/2014/main" id="{3A737550-0096-40CC-90A4-54F34A01E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0" y="4072976"/>
            <a:ext cx="1260000" cy="1260000"/>
          </a:xfrm>
          <a:prstGeom prst="rect">
            <a:avLst/>
          </a:prstGeom>
        </p:spPr>
      </p:pic>
      <p:pic>
        <p:nvPicPr>
          <p:cNvPr id="46" name="그림 45" descr="동물이(가) 표시된 사진&#10;&#10;높은 신뢰도로 생성된 설명">
            <a:extLst>
              <a:ext uri="{FF2B5EF4-FFF2-40B4-BE49-F238E27FC236}">
                <a16:creationId xmlns:a16="http://schemas.microsoft.com/office/drawing/2014/main" id="{06EBB4DE-6C55-448D-8F0F-25F9AAC1C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93" y="4072976"/>
            <a:ext cx="648639" cy="1260000"/>
          </a:xfrm>
          <a:prstGeom prst="rect">
            <a:avLst/>
          </a:prstGeom>
        </p:spPr>
      </p:pic>
      <p:pic>
        <p:nvPicPr>
          <p:cNvPr id="50" name="그림 4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C49DC47A-24C0-4308-A55A-BD04D3492A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75" y="4311169"/>
            <a:ext cx="1260000" cy="648900"/>
          </a:xfrm>
          <a:prstGeom prst="rect">
            <a:avLst/>
          </a:prstGeom>
        </p:spPr>
      </p:pic>
      <p:pic>
        <p:nvPicPr>
          <p:cNvPr id="52" name="그림 51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8982D6B-032B-4ED2-8CD6-3DAD4C976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91" y="2809526"/>
            <a:ext cx="1260000" cy="1260000"/>
          </a:xfrm>
          <a:prstGeom prst="rect">
            <a:avLst/>
          </a:prstGeom>
        </p:spPr>
      </p:pic>
      <p:pic>
        <p:nvPicPr>
          <p:cNvPr id="54" name="그림 5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CC789B3-06EB-4B8B-8438-4820A9936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73" y="4061424"/>
            <a:ext cx="1260000" cy="1260000"/>
          </a:xfrm>
          <a:prstGeom prst="rect">
            <a:avLst/>
          </a:prstGeom>
        </p:spPr>
      </p:pic>
      <p:pic>
        <p:nvPicPr>
          <p:cNvPr id="56" name="그림 5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AB699F95-79B0-4192-A52D-D781A7942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91" y="2809526"/>
            <a:ext cx="1260000" cy="126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52C9C38-E8F7-461F-A354-A5422FCFB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91" y="2812976"/>
            <a:ext cx="1260000" cy="1260000"/>
          </a:xfrm>
          <a:prstGeom prst="rect">
            <a:avLst/>
          </a:prstGeom>
        </p:spPr>
      </p:pic>
      <p:sp>
        <p:nvSpPr>
          <p:cNvPr id="15" name="직사각형 14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산출물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6880F-D69C-4000-AD93-74D390B47EB1}"/>
              </a:ext>
            </a:extLst>
          </p:cNvPr>
          <p:cNvSpPr/>
          <p:nvPr/>
        </p:nvSpPr>
        <p:spPr>
          <a:xfrm>
            <a:off x="4631613" y="4103891"/>
            <a:ext cx="5436947" cy="250444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2C1BD74A-3E21-4A9E-ADB7-7EF9952C0C41}"/>
              </a:ext>
            </a:extLst>
          </p:cNvPr>
          <p:cNvSpPr/>
          <p:nvPr/>
        </p:nvSpPr>
        <p:spPr>
          <a:xfrm>
            <a:off x="8937606" y="4914187"/>
            <a:ext cx="461451" cy="146388"/>
          </a:xfrm>
          <a:prstGeom prst="snip1Rect">
            <a:avLst>
              <a:gd name="adj" fmla="val 50000"/>
            </a:avLst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99A1F6-CE09-418F-8945-8D23DCD77069}"/>
              </a:ext>
            </a:extLst>
          </p:cNvPr>
          <p:cNvSpPr/>
          <p:nvPr/>
        </p:nvSpPr>
        <p:spPr>
          <a:xfrm>
            <a:off x="1406276" y="2665444"/>
            <a:ext cx="2034279" cy="1871488"/>
          </a:xfrm>
          <a:prstGeom prst="ellipse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52C417-224C-48E3-ADAD-DE1424A2092D}"/>
              </a:ext>
            </a:extLst>
          </p:cNvPr>
          <p:cNvSpPr/>
          <p:nvPr/>
        </p:nvSpPr>
        <p:spPr>
          <a:xfrm>
            <a:off x="5346510" y="4821210"/>
            <a:ext cx="2714114" cy="1252069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B835DE-0C62-45B6-980A-FAF6087DC76B}"/>
              </a:ext>
            </a:extLst>
          </p:cNvPr>
          <p:cNvSpPr/>
          <p:nvPr/>
        </p:nvSpPr>
        <p:spPr>
          <a:xfrm>
            <a:off x="5346510" y="1944314"/>
            <a:ext cx="2714114" cy="1252069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61FC389-F53E-4F9F-A712-13C7A12DC683}"/>
              </a:ext>
            </a:extLst>
          </p:cNvPr>
          <p:cNvCxnSpPr>
            <a:stCxn id="17" idx="6"/>
            <a:endCxn id="19" idx="1"/>
          </p:cNvCxnSpPr>
          <p:nvPr/>
        </p:nvCxnSpPr>
        <p:spPr>
          <a:xfrm flipV="1">
            <a:off x="3440555" y="2570349"/>
            <a:ext cx="1905955" cy="1030839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0FC53C-BBBE-4918-A6E2-7E57EF858AE2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>
            <a:off x="6703567" y="3196383"/>
            <a:ext cx="0" cy="16248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D466DC-237C-4FA1-98EC-D13522FFFD7F}"/>
              </a:ext>
            </a:extLst>
          </p:cNvPr>
          <p:cNvSpPr/>
          <p:nvPr/>
        </p:nvSpPr>
        <p:spPr>
          <a:xfrm>
            <a:off x="8937607" y="5038878"/>
            <a:ext cx="682452" cy="423304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doc</a:t>
            </a:r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09304D8E-9E22-401D-A149-E9E01174A4D1}"/>
              </a:ext>
            </a:extLst>
          </p:cNvPr>
          <p:cNvSpPr/>
          <p:nvPr/>
        </p:nvSpPr>
        <p:spPr>
          <a:xfrm>
            <a:off x="8937606" y="5651173"/>
            <a:ext cx="461451" cy="146388"/>
          </a:xfrm>
          <a:prstGeom prst="snip1Rect">
            <a:avLst>
              <a:gd name="adj" fmla="val 50000"/>
            </a:avLst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BFA14E-A090-4BC5-9402-830332748008}"/>
              </a:ext>
            </a:extLst>
          </p:cNvPr>
          <p:cNvSpPr/>
          <p:nvPr/>
        </p:nvSpPr>
        <p:spPr>
          <a:xfrm>
            <a:off x="8937607" y="5775864"/>
            <a:ext cx="682452" cy="423304"/>
          </a:xfrm>
          <a:prstGeom prst="rect">
            <a:avLst/>
          </a:prstGeom>
          <a:solidFill>
            <a:srgbClr val="542804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src</a:t>
            </a:r>
            <a:endParaRPr lang="en-US" altLang="ko-KR" sz="1600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17B984B-2594-409B-AA5D-7E0AB3889D8D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8060624" y="5250530"/>
            <a:ext cx="876983" cy="1967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EA77257-7849-4C39-AA35-916B6C4BB5A1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8060624" y="5447245"/>
            <a:ext cx="876983" cy="5402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BDADD6-8BAF-4887-9218-984066E27565}"/>
              </a:ext>
            </a:extLst>
          </p:cNvPr>
          <p:cNvSpPr/>
          <p:nvPr/>
        </p:nvSpPr>
        <p:spPr>
          <a:xfrm>
            <a:off x="6460644" y="5276227"/>
            <a:ext cx="61141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4D405F-5A01-45A3-9586-A4AE5B99DF40}"/>
              </a:ext>
            </a:extLst>
          </p:cNvPr>
          <p:cNvSpPr/>
          <p:nvPr/>
        </p:nvSpPr>
        <p:spPr>
          <a:xfrm>
            <a:off x="5990259" y="2399331"/>
            <a:ext cx="149917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Dropbox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C975B4-61FD-4F14-832A-083B9F739AE7}"/>
              </a:ext>
            </a:extLst>
          </p:cNvPr>
          <p:cNvSpPr/>
          <p:nvPr/>
        </p:nvSpPr>
        <p:spPr>
          <a:xfrm>
            <a:off x="2032753" y="3481717"/>
            <a:ext cx="8519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138FC-C8D4-4D66-96D0-9316B8F325DB}"/>
              </a:ext>
            </a:extLst>
          </p:cNvPr>
          <p:cNvSpPr txBox="1"/>
          <p:nvPr/>
        </p:nvSpPr>
        <p:spPr>
          <a:xfrm>
            <a:off x="1957411" y="3112384"/>
            <a:ext cx="994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Blossom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075D96-8526-4A14-94FF-9478C1DA86DC}"/>
              </a:ext>
            </a:extLst>
          </p:cNvPr>
          <p:cNvSpPr txBox="1"/>
          <p:nvPr/>
        </p:nvSpPr>
        <p:spPr>
          <a:xfrm>
            <a:off x="5843486" y="2034383"/>
            <a:ext cx="177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클라우드 서비스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80BBA8-69C0-4F00-B3D3-9C5AEB4631E0}"/>
              </a:ext>
            </a:extLst>
          </p:cNvPr>
          <p:cNvSpPr txBox="1"/>
          <p:nvPr/>
        </p:nvSpPr>
        <p:spPr>
          <a:xfrm>
            <a:off x="6009304" y="4913348"/>
            <a:ext cx="1481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형상관리도구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17202B-1826-4F95-B35F-8F505229E684}"/>
              </a:ext>
            </a:extLst>
          </p:cNvPr>
          <p:cNvSpPr txBox="1"/>
          <p:nvPr/>
        </p:nvSpPr>
        <p:spPr>
          <a:xfrm>
            <a:off x="4631613" y="4103890"/>
            <a:ext cx="126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42804"/>
                </a:solidFill>
              </a:rPr>
              <a:t>원격저장소</a:t>
            </a:r>
            <a:endParaRPr lang="en-US" altLang="ko-KR" sz="1600" dirty="0">
              <a:solidFill>
                <a:srgbClr val="542804"/>
              </a:solidFill>
            </a:endParaRPr>
          </a:p>
          <a:p>
            <a:pPr algn="ctr"/>
            <a:r>
              <a:rPr lang="en-US" altLang="ko-KR" sz="1600" dirty="0" err="1">
                <a:solidFill>
                  <a:srgbClr val="542804"/>
                </a:solidFill>
              </a:rPr>
              <a:t>Github</a:t>
            </a:r>
            <a:endParaRPr lang="ko-KR" altLang="en-US" sz="1600" dirty="0">
              <a:solidFill>
                <a:srgbClr val="542804"/>
              </a:solidFill>
            </a:endParaRPr>
          </a:p>
        </p:txBody>
      </p:sp>
      <p:sp>
        <p:nvSpPr>
          <p:cNvPr id="26" name="직사각형 25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1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9" grpId="0"/>
      <p:bldP spid="31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448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JAVA </a:t>
            </a:r>
            <a:r>
              <a:rPr lang="ko-KR" altLang="en-US" sz="5400" b="1" dirty="0">
                <a:solidFill>
                  <a:schemeClr val="bg1"/>
                </a:solidFill>
              </a:rPr>
              <a:t>모토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503F44-D32A-4355-9FD7-DE2D0C914D22}"/>
              </a:ext>
            </a:extLst>
          </p:cNvPr>
          <p:cNvSpPr/>
          <p:nvPr/>
        </p:nvSpPr>
        <p:spPr>
          <a:xfrm>
            <a:off x="336815" y="1752465"/>
            <a:ext cx="294984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WORA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D08DB-D620-4195-B43F-745E06F3D7AF}"/>
              </a:ext>
            </a:extLst>
          </p:cNvPr>
          <p:cNvSpPr/>
          <p:nvPr/>
        </p:nvSpPr>
        <p:spPr>
          <a:xfrm>
            <a:off x="336815" y="1752465"/>
            <a:ext cx="1064715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80EFC5-DA30-4A62-831D-77051DA231CC}"/>
              </a:ext>
            </a:extLst>
          </p:cNvPr>
          <p:cNvSpPr/>
          <p:nvPr/>
        </p:nvSpPr>
        <p:spPr>
          <a:xfrm>
            <a:off x="336815" y="1752465"/>
            <a:ext cx="429611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Once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</a:t>
            </a:r>
          </a:p>
          <a:p>
            <a:r>
              <a:rPr lang="en-US" altLang="ko-KR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Anywhere</a:t>
            </a:r>
            <a:endParaRPr lang="en-US" altLang="ko-KR" sz="7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0365837-17D0-4A79-9624-CB1309F7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79" y="2755582"/>
            <a:ext cx="3546753" cy="1826578"/>
          </a:xfrm>
          <a:prstGeom prst="rect">
            <a:avLst/>
          </a:prstGeom>
        </p:spPr>
      </p:pic>
      <p:sp>
        <p:nvSpPr>
          <p:cNvPr id="8" name="직사각형 7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156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Class </a:t>
            </a:r>
            <a:r>
              <a:rPr lang="ko-KR" altLang="en-US" sz="5400" b="1" dirty="0">
                <a:solidFill>
                  <a:schemeClr val="bg1"/>
                </a:solidFill>
              </a:rPr>
              <a:t>설계서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BBA5AC-9D7E-411E-A3EC-305A80C74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24592"/>
              </p:ext>
            </p:extLst>
          </p:nvPr>
        </p:nvGraphicFramePr>
        <p:xfrm>
          <a:off x="240004" y="1786295"/>
          <a:ext cx="8879334" cy="4904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2350">
                  <a:extLst>
                    <a:ext uri="{9D8B030D-6E8A-4147-A177-3AD203B41FA5}">
                      <a16:colId xmlns:a16="http://schemas.microsoft.com/office/drawing/2014/main" val="3168376025"/>
                    </a:ext>
                  </a:extLst>
                </a:gridCol>
                <a:gridCol w="1237561">
                  <a:extLst>
                    <a:ext uri="{9D8B030D-6E8A-4147-A177-3AD203B41FA5}">
                      <a16:colId xmlns:a16="http://schemas.microsoft.com/office/drawing/2014/main" val="3972999339"/>
                    </a:ext>
                  </a:extLst>
                </a:gridCol>
                <a:gridCol w="2373386">
                  <a:extLst>
                    <a:ext uri="{9D8B030D-6E8A-4147-A177-3AD203B41FA5}">
                      <a16:colId xmlns:a16="http://schemas.microsoft.com/office/drawing/2014/main" val="1387915097"/>
                    </a:ext>
                  </a:extLst>
                </a:gridCol>
                <a:gridCol w="1670180">
                  <a:extLst>
                    <a:ext uri="{9D8B030D-6E8A-4147-A177-3AD203B41FA5}">
                      <a16:colId xmlns:a16="http://schemas.microsoft.com/office/drawing/2014/main" val="1509115090"/>
                    </a:ext>
                  </a:extLst>
                </a:gridCol>
                <a:gridCol w="2515857">
                  <a:extLst>
                    <a:ext uri="{9D8B030D-6E8A-4147-A177-3AD203B41FA5}">
                      <a16:colId xmlns:a16="http://schemas.microsoft.com/office/drawing/2014/main" val="1770252170"/>
                    </a:ext>
                  </a:extLst>
                </a:gridCol>
              </a:tblGrid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StartLoginB</a:t>
                      </a:r>
                      <a:r>
                        <a:rPr lang="en-US" altLang="ko-KR" sz="1400" dirty="0"/>
                        <a:t> (1)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935315"/>
                  </a:ext>
                </a:extLst>
              </a:tr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클래스 개요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프로그램 실행 시 보여지는 로그인 화면 클래스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871230"/>
                  </a:ext>
                </a:extLst>
              </a:tr>
              <a:tr h="2372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Stereotype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Boundary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430327"/>
                  </a:ext>
                </a:extLst>
              </a:tr>
              <a:tr h="237264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Interface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Operations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Operation(Parameter)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Return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14603"/>
                  </a:ext>
                </a:extLst>
              </a:tr>
              <a:tr h="121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MemberInfoE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boolean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클래스를 호출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085813"/>
                  </a:ext>
                </a:extLst>
              </a:tr>
              <a:tr h="242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MemberDBC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boolean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LoginDB</a:t>
                      </a:r>
                      <a:r>
                        <a:rPr lang="ko-KR" altLang="en-US" sz="1200" dirty="0"/>
                        <a:t>를 생성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831493"/>
                  </a:ext>
                </a:extLst>
              </a:tr>
              <a:tr h="1212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+</a:t>
                      </a:r>
                      <a:r>
                        <a:rPr lang="en-US" altLang="ko-KR" sz="1400" dirty="0" err="1"/>
                        <a:t>LoginC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로그인을 클래스 호출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91094"/>
                  </a:ext>
                </a:extLst>
              </a:tr>
              <a:tr h="237264"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354" marR="89354" marT="44677" marB="44677"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Attributes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Attribute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Type</a:t>
                      </a:r>
                      <a:endParaRPr lang="ko-KR" altLang="en-US" sz="1400" b="1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06639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loginButton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4504"/>
                  </a:ext>
                </a:extLst>
              </a:tr>
              <a:tr h="36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regiButton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JButton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가입 버튼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99781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idLabel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필드의 제목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598848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idTextField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JTextField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 텍스트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418050"/>
                  </a:ext>
                </a:extLst>
              </a:tr>
              <a:tr h="242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pwLabel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JLabel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필드의 제목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710794"/>
                  </a:ext>
                </a:extLst>
              </a:tr>
              <a:tr h="166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pwPasswordField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JPasswordField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비밀번호 텍스트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609472"/>
                  </a:ext>
                </a:extLst>
              </a:tr>
              <a:tr h="166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userID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아이디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973"/>
                  </a:ext>
                </a:extLst>
              </a:tr>
              <a:tr h="1818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userPW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</a:t>
                      </a:r>
                      <a:endParaRPr lang="ko-KR" altLang="en-US" sz="1400" dirty="0"/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비밀번호 필드</a:t>
                      </a:r>
                    </a:p>
                  </a:txBody>
                  <a:tcPr marL="89354" marR="89354" marT="44677" marB="44677" anchor="ctr"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28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47477"/>
                  </a:ext>
                </a:extLst>
              </a:tr>
            </a:tbl>
          </a:graphicData>
        </a:graphic>
      </p:graphicFrame>
      <p:sp>
        <p:nvSpPr>
          <p:cNvPr id="5" name="직사각형 4">
            <a:extLst/>
          </p:cNvPr>
          <p:cNvSpPr/>
          <p:nvPr/>
        </p:nvSpPr>
        <p:spPr>
          <a:xfrm>
            <a:off x="336815" y="118198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04</a:t>
            </a:r>
            <a:r>
              <a:rPr lang="ko-KR" altLang="en-US" sz="2800" dirty="0">
                <a:solidFill>
                  <a:srgbClr val="FA2A00"/>
                </a:solidFill>
              </a:rPr>
              <a:t> </a:t>
            </a:r>
            <a:r>
              <a:rPr lang="en-US" altLang="ko-KR" sz="2800" dirty="0">
                <a:solidFill>
                  <a:srgbClr val="FA2A00"/>
                </a:solidFill>
              </a:rPr>
              <a:t>Design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1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227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UI </a:t>
            </a:r>
            <a:r>
              <a:rPr lang="ko-KR" altLang="en-US" sz="5400" b="1" dirty="0">
                <a:solidFill>
                  <a:schemeClr val="bg1"/>
                </a:solidFill>
              </a:rPr>
              <a:t>설계서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7E452-B8AC-455C-9466-C7FF1BD201DF}"/>
              </a:ext>
            </a:extLst>
          </p:cNvPr>
          <p:cNvSpPr/>
          <p:nvPr/>
        </p:nvSpPr>
        <p:spPr bwMode="auto">
          <a:xfrm>
            <a:off x="5103261" y="1735370"/>
            <a:ext cx="3432536" cy="545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To do list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를 관리하는 화면이고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To do list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의 삭제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정렬과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과목 등록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과목 확인 또한 할 수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AC6A52-3B1B-4832-AADE-C2793B36DD41}"/>
              </a:ext>
            </a:extLst>
          </p:cNvPr>
          <p:cNvGrpSpPr/>
          <p:nvPr/>
        </p:nvGrpSpPr>
        <p:grpSpPr>
          <a:xfrm>
            <a:off x="5103832" y="2389996"/>
            <a:ext cx="3432538" cy="2584543"/>
            <a:chOff x="3992499" y="1746882"/>
            <a:chExt cx="4183814" cy="282154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623712-D564-4961-9733-79FFF3D6B4C2}"/>
                </a:ext>
              </a:extLst>
            </p:cNvPr>
            <p:cNvSpPr/>
            <p:nvPr/>
          </p:nvSpPr>
          <p:spPr bwMode="auto">
            <a:xfrm>
              <a:off x="3992501" y="1746882"/>
              <a:ext cx="4183812" cy="3469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화면 순서</a:t>
              </a: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A38AB-979A-4CAC-B80F-CEC341726818}"/>
                </a:ext>
              </a:extLst>
            </p:cNvPr>
            <p:cNvSpPr/>
            <p:nvPr/>
          </p:nvSpPr>
          <p:spPr bwMode="auto">
            <a:xfrm>
              <a:off x="3992499" y="2093863"/>
              <a:ext cx="4183811" cy="247456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440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en-US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kumimoji="0" lang="ko-KR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의 정보를 입력한 후 추가 버튼을 선택하면 </a:t>
              </a:r>
              <a:r>
                <a:rPr kumimoji="0" lang="en-US" altLang="ko-KR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To do list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marL="0" marR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추가된다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변경하고 싶은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정보를 입력한 후 변경 버튼을 선택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하면 입력한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변경된다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삭제하고 싶은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정보를 입력한 후 삭제 버튼을 선택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하면 입력한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항목이 삭제된다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과목등록 버튼을 선택하면 과목등록 화면으로 넘어간다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나의 과목 확인 버튼을 선택하면 나의 과목 확인 화면으로 넘어간다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과목명 버튼을 선택하면 과목의 오름차순으로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 버튼을 선택하면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To do List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의 오름차순으로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마감기한 버튼을 선택하면 마감기한이 빠른 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실제마감일 버튼을 선택하면 실제마감일이 빠른 순으로 정렬된다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완료여부 버튼을 선택하면 완료여부가 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X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표시 된 것을 우선순위로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정렬한다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00" dirty="0">
                  <a:latin typeface="맑은 고딕" pitchFamily="50" charset="-127"/>
                  <a:ea typeface="맑은 고딕" pitchFamily="50" charset="-127"/>
                </a:rPr>
                <a:t>숨기기 버튼을 선택하면 나의 과목확인에서 해당 과목이 보이지 않는다</a:t>
              </a:r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/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algn="just"/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7EF0A4-D1AF-49E5-A0D7-4BA219C66E51}"/>
              </a:ext>
            </a:extLst>
          </p:cNvPr>
          <p:cNvGrpSpPr/>
          <p:nvPr/>
        </p:nvGrpSpPr>
        <p:grpSpPr>
          <a:xfrm>
            <a:off x="5103261" y="5263893"/>
            <a:ext cx="3432536" cy="1460205"/>
            <a:chOff x="4614123" y="4526100"/>
            <a:chExt cx="4183812" cy="14169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72C9F7-E4DE-4AAA-9915-0A84761B0E03}"/>
                </a:ext>
              </a:extLst>
            </p:cNvPr>
            <p:cNvSpPr/>
            <p:nvPr/>
          </p:nvSpPr>
          <p:spPr bwMode="auto">
            <a:xfrm>
              <a:off x="4614123" y="4526100"/>
              <a:ext cx="4183811" cy="3469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1100" b="1" dirty="0">
                  <a:latin typeface="맑은 고딕" pitchFamily="50" charset="-127"/>
                  <a:ea typeface="맑은 고딕" pitchFamily="50" charset="-127"/>
                </a:rPr>
                <a:t>UI </a:t>
              </a: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</a:rPr>
                <a:t>요구사항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08643B-A31B-424E-AF51-626BB1070621}"/>
                </a:ext>
              </a:extLst>
            </p:cNvPr>
            <p:cNvSpPr/>
            <p:nvPr/>
          </p:nvSpPr>
          <p:spPr bwMode="auto">
            <a:xfrm>
              <a:off x="4614124" y="4873081"/>
              <a:ext cx="4183811" cy="106994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440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배경색은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(R, G, B) = (160, 217, 226)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버튼색은 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(R, G, B) = (255, 255, 233)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과목명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To do List,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마감기한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실제마감일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완료여부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</a:t>
              </a:r>
            </a:p>
            <a:p>
              <a:pPr algn="just"/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중요여부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숨기기 여부는 버튼으로 한다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535CB2E-389A-4761-95B4-408CABAC0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" y="2156316"/>
            <a:ext cx="4800930" cy="281319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9C8A1F-4A1C-4D2A-8AEB-F3BDF48834A8}"/>
              </a:ext>
            </a:extLst>
          </p:cNvPr>
          <p:cNvSpPr/>
          <p:nvPr/>
        </p:nvSpPr>
        <p:spPr bwMode="auto">
          <a:xfrm>
            <a:off x="153635" y="2274850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B62F6B7-86F0-4A7B-B9BC-D005E6622EB5}"/>
              </a:ext>
            </a:extLst>
          </p:cNvPr>
          <p:cNvSpPr/>
          <p:nvPr/>
        </p:nvSpPr>
        <p:spPr bwMode="auto">
          <a:xfrm>
            <a:off x="555085" y="2274849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10DAF2-41AC-4814-951A-4D216704ACF0}"/>
              </a:ext>
            </a:extLst>
          </p:cNvPr>
          <p:cNvSpPr/>
          <p:nvPr/>
        </p:nvSpPr>
        <p:spPr bwMode="auto">
          <a:xfrm>
            <a:off x="1009809" y="2274848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FE9369F-2162-4A6A-B744-26D06F3B6B7A}"/>
              </a:ext>
            </a:extLst>
          </p:cNvPr>
          <p:cNvSpPr/>
          <p:nvPr/>
        </p:nvSpPr>
        <p:spPr bwMode="auto">
          <a:xfrm>
            <a:off x="1464533" y="2274850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9226578-E520-423E-BECF-E81DF0968BFF}"/>
              </a:ext>
            </a:extLst>
          </p:cNvPr>
          <p:cNvSpPr/>
          <p:nvPr/>
        </p:nvSpPr>
        <p:spPr bwMode="auto">
          <a:xfrm>
            <a:off x="1944042" y="227484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92C479F-164F-4CB3-A7CE-8080F88C455C}"/>
              </a:ext>
            </a:extLst>
          </p:cNvPr>
          <p:cNvSpPr/>
          <p:nvPr/>
        </p:nvSpPr>
        <p:spPr bwMode="auto">
          <a:xfrm>
            <a:off x="2615686" y="2274854"/>
            <a:ext cx="200722" cy="211873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6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07315D6-C8C4-4CB1-B507-0CA0B5EC3EC5}"/>
              </a:ext>
            </a:extLst>
          </p:cNvPr>
          <p:cNvSpPr/>
          <p:nvPr/>
        </p:nvSpPr>
        <p:spPr bwMode="auto">
          <a:xfrm>
            <a:off x="3427051" y="256019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8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054135-1E74-48C9-BF32-D5C51D6F2D27}"/>
              </a:ext>
            </a:extLst>
          </p:cNvPr>
          <p:cNvSpPr/>
          <p:nvPr/>
        </p:nvSpPr>
        <p:spPr bwMode="auto">
          <a:xfrm>
            <a:off x="3428646" y="2793414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9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E7DBC8-05CC-4186-8E56-8CF4CC53C622}"/>
              </a:ext>
            </a:extLst>
          </p:cNvPr>
          <p:cNvSpPr/>
          <p:nvPr/>
        </p:nvSpPr>
        <p:spPr bwMode="auto">
          <a:xfrm>
            <a:off x="3435267" y="323593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299760-079F-4F38-92A1-FAC4E1C5442F}"/>
              </a:ext>
            </a:extLst>
          </p:cNvPr>
          <p:cNvSpPr/>
          <p:nvPr/>
        </p:nvSpPr>
        <p:spPr bwMode="auto">
          <a:xfrm>
            <a:off x="3435267" y="369662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13	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F3C573-1870-4AC6-9631-F2671EB134CC}"/>
              </a:ext>
            </a:extLst>
          </p:cNvPr>
          <p:cNvSpPr/>
          <p:nvPr/>
        </p:nvSpPr>
        <p:spPr bwMode="auto">
          <a:xfrm>
            <a:off x="3435267" y="3923638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16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716BA4-36D0-412E-B1EA-529F8DA30E6D}"/>
              </a:ext>
            </a:extLst>
          </p:cNvPr>
          <p:cNvSpPr/>
          <p:nvPr/>
        </p:nvSpPr>
        <p:spPr bwMode="auto">
          <a:xfrm>
            <a:off x="2938158" y="4349516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19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36A35F2-B067-4880-A30E-8D14D853F330}"/>
              </a:ext>
            </a:extLst>
          </p:cNvPr>
          <p:cNvSpPr/>
          <p:nvPr/>
        </p:nvSpPr>
        <p:spPr bwMode="auto">
          <a:xfrm>
            <a:off x="3583950" y="434580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20	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A8C5F0-A13B-442E-9F4D-A2B0DA59EC54}"/>
              </a:ext>
            </a:extLst>
          </p:cNvPr>
          <p:cNvSpPr/>
          <p:nvPr/>
        </p:nvSpPr>
        <p:spPr bwMode="auto">
          <a:xfrm>
            <a:off x="4156379" y="4349516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2AA038E-7530-4F0A-A802-23685A39FAA4}"/>
              </a:ext>
            </a:extLst>
          </p:cNvPr>
          <p:cNvSpPr/>
          <p:nvPr/>
        </p:nvSpPr>
        <p:spPr bwMode="auto">
          <a:xfrm>
            <a:off x="2936870" y="474798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0F6BDC0-9424-4F71-A847-7ADC0AE86C71}"/>
              </a:ext>
            </a:extLst>
          </p:cNvPr>
          <p:cNvSpPr/>
          <p:nvPr/>
        </p:nvSpPr>
        <p:spPr bwMode="auto">
          <a:xfrm>
            <a:off x="3583950" y="4742757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23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4AF7747-6F60-453E-83B2-B7229D252954}"/>
              </a:ext>
            </a:extLst>
          </p:cNvPr>
          <p:cNvSpPr/>
          <p:nvPr/>
        </p:nvSpPr>
        <p:spPr bwMode="auto">
          <a:xfrm>
            <a:off x="3849883" y="369531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5EC0C4-175F-418E-9705-3D15B4F6987A}"/>
              </a:ext>
            </a:extLst>
          </p:cNvPr>
          <p:cNvSpPr/>
          <p:nvPr/>
        </p:nvSpPr>
        <p:spPr bwMode="auto">
          <a:xfrm>
            <a:off x="4266410" y="3699019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15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D3C520B-FA38-40D1-BA0F-AABBD9CAEF7A}"/>
              </a:ext>
            </a:extLst>
          </p:cNvPr>
          <p:cNvSpPr/>
          <p:nvPr/>
        </p:nvSpPr>
        <p:spPr bwMode="auto">
          <a:xfrm>
            <a:off x="3846857" y="3918321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17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41EBEC5-D705-4A08-A374-2621A48464B3}"/>
              </a:ext>
            </a:extLst>
          </p:cNvPr>
          <p:cNvSpPr/>
          <p:nvPr/>
        </p:nvSpPr>
        <p:spPr bwMode="auto">
          <a:xfrm>
            <a:off x="4266410" y="391331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18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6C91DC-482D-4401-AC13-29CC048A2E90}"/>
              </a:ext>
            </a:extLst>
          </p:cNvPr>
          <p:cNvSpPr/>
          <p:nvPr/>
        </p:nvSpPr>
        <p:spPr bwMode="auto">
          <a:xfrm>
            <a:off x="153635" y="2605261"/>
            <a:ext cx="200722" cy="211873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7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EF55F83-2874-426B-8E99-987CF37585C2}"/>
              </a:ext>
            </a:extLst>
          </p:cNvPr>
          <p:cNvSpPr/>
          <p:nvPr/>
        </p:nvSpPr>
        <p:spPr bwMode="auto">
          <a:xfrm>
            <a:off x="3428645" y="3009715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10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46C83E-AA86-4B7C-8C93-8065BC31E296}"/>
              </a:ext>
            </a:extLst>
          </p:cNvPr>
          <p:cNvSpPr/>
          <p:nvPr/>
        </p:nvSpPr>
        <p:spPr bwMode="auto">
          <a:xfrm>
            <a:off x="4434855" y="330194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12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74D9D85-FE0A-418C-97A9-D7EE4E1E299B}"/>
              </a:ext>
            </a:extLst>
          </p:cNvPr>
          <p:cNvSpPr/>
          <p:nvPr/>
        </p:nvSpPr>
        <p:spPr bwMode="auto">
          <a:xfrm>
            <a:off x="4156379" y="4737052"/>
            <a:ext cx="200722" cy="211877"/>
          </a:xfrm>
          <a:prstGeom prst="ellipse">
            <a:avLst/>
          </a:prstGeom>
          <a:solidFill>
            <a:srgbClr val="0070C0">
              <a:alpha val="55000"/>
            </a:srgbClr>
          </a:solidFill>
          <a:ln w="31750" cap="flat" cmpd="dbl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24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1" name="내용 개체 틀 4">
            <a:extLst>
              <a:ext uri="{FF2B5EF4-FFF2-40B4-BE49-F238E27FC236}">
                <a16:creationId xmlns:a16="http://schemas.microsoft.com/office/drawing/2014/main" id="{6F7CCBFB-BD0D-46D2-9E7A-E86697CA5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306850"/>
              </p:ext>
            </p:extLst>
          </p:nvPr>
        </p:nvGraphicFramePr>
        <p:xfrm>
          <a:off x="8800384" y="1734819"/>
          <a:ext cx="2905528" cy="5075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1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49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 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출력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정보일람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 속성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I/O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List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12630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완료여부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05545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 여부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Push Button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21650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list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Table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020695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과목명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Combo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103206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 do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항목명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Text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Field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1897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완료여부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Check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23622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숨기기여부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Check Box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31814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중요여부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Push Button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245829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년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002228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월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26933"/>
                  </a:ext>
                </a:extLst>
              </a:tr>
              <a:tr h="353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실제마감일 일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25993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년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90587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월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852659"/>
                  </a:ext>
                </a:extLst>
              </a:tr>
              <a:tr h="2158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I/O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마감기한 일 입력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Combo Box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25862"/>
                  </a:ext>
                </a:extLst>
              </a:tr>
            </a:tbl>
          </a:graphicData>
        </a:graphic>
      </p:graphicFrame>
      <p:sp>
        <p:nvSpPr>
          <p:cNvPr id="40" name="직사각형 39">
            <a:extLst/>
          </p:cNvPr>
          <p:cNvSpPr/>
          <p:nvPr/>
        </p:nvSpPr>
        <p:spPr>
          <a:xfrm>
            <a:off x="336815" y="118198"/>
            <a:ext cx="1824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04</a:t>
            </a:r>
            <a:r>
              <a:rPr lang="ko-KR" altLang="en-US" sz="2800" dirty="0">
                <a:solidFill>
                  <a:srgbClr val="FA2A00"/>
                </a:solidFill>
              </a:rPr>
              <a:t> </a:t>
            </a:r>
            <a:r>
              <a:rPr lang="en-US" altLang="ko-KR" sz="2800" dirty="0">
                <a:solidFill>
                  <a:srgbClr val="FA2A00"/>
                </a:solidFill>
              </a:rPr>
              <a:t>Design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06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주석 표준</a:t>
            </a:r>
          </a:p>
        </p:txBody>
      </p:sp>
      <p:sp>
        <p:nvSpPr>
          <p:cNvPr id="6" name="텍스트 상자 2">
            <a:extLst>
              <a:ext uri="{FF2B5EF4-FFF2-40B4-BE49-F238E27FC236}">
                <a16:creationId xmlns:a16="http://schemas.microsoft.com/office/drawing/2014/main" id="{347A8801-7815-44AD-B8CF-725A78004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15" y="1944313"/>
            <a:ext cx="8198858" cy="4313685"/>
          </a:xfrm>
          <a:prstGeom prst="rect">
            <a:avLst/>
          </a:prstGeom>
          <a:solidFill>
            <a:srgbClr val="FFF5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/**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@title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파일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명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@author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작성자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이메일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)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@version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현재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버전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@since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파일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일자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@brief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간단한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소스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코드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설명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@history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author		version		date		brief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작성자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버전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날짜</a:t>
            </a:r>
            <a:r>
              <a:rPr lang="en-US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r>
              <a:rPr lang="ko-KR" i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i="1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사항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*/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/>
          </p:cNvPr>
          <p:cNvSpPr/>
          <p:nvPr/>
        </p:nvSpPr>
        <p:spPr>
          <a:xfrm>
            <a:off x="336815" y="118198"/>
            <a:ext cx="3275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05</a:t>
            </a:r>
            <a:r>
              <a:rPr lang="ko-KR" altLang="en-US" sz="2800" dirty="0">
                <a:solidFill>
                  <a:srgbClr val="FA2A00"/>
                </a:solidFill>
              </a:rPr>
              <a:t> </a:t>
            </a:r>
            <a:r>
              <a:rPr lang="en-US" altLang="ko-KR" sz="2800" dirty="0">
                <a:solidFill>
                  <a:srgbClr val="FA2A00"/>
                </a:solidFill>
              </a:rPr>
              <a:t>Implementation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64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4" y="117230"/>
            <a:ext cx="3848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05 Implementation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주석 표준</a:t>
            </a:r>
          </a:p>
        </p:txBody>
      </p:sp>
      <p:sp>
        <p:nvSpPr>
          <p:cNvPr id="7" name="텍스트 상자 2">
            <a:extLst>
              <a:ext uri="{FF2B5EF4-FFF2-40B4-BE49-F238E27FC236}">
                <a16:creationId xmlns:a16="http://schemas.microsoft.com/office/drawing/2014/main" id="{E783E456-E71F-4BB1-955D-E88385E4B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815" y="1944313"/>
            <a:ext cx="8402890" cy="4750776"/>
          </a:xfrm>
          <a:prstGeom prst="rect">
            <a:avLst/>
          </a:prstGeom>
          <a:solidFill>
            <a:srgbClr val="FFF5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/**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@title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Example.java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@author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(201511054</a:t>
            </a:r>
            <a:r>
              <a:rPr lang="en-US" u="sng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@sangmyung.kr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)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@version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1.1.2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@since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2017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05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26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@brief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: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예제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b="1" kern="0" dirty="0">
                <a:solidFill>
                  <a:srgbClr val="7F9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@history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author		version		date		brief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1.0.0.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26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초안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작성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 err="1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황은선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1.1.0.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29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정렬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기능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구현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임현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1.1.1.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29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오타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수정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	</a:t>
            </a:r>
            <a:r>
              <a:rPr lang="ko-KR" kern="0" dirty="0" err="1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황은선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		1.1.2.		2017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05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</a:t>
            </a: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30	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주석</a:t>
            </a:r>
            <a:r>
              <a:rPr lang="ko-KR" kern="0" dirty="0">
                <a:solidFill>
                  <a:srgbClr val="3F5FBF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추가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 </a:t>
            </a:r>
            <a:r>
              <a:rPr lang="en-US" kern="0" dirty="0">
                <a:solidFill>
                  <a:srgbClr val="7F7F9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------------------------------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kern="0" dirty="0">
                <a:solidFill>
                  <a:srgbClr val="3F5FB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*/</a:t>
            </a:r>
            <a:endParaRPr 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3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테스트</a:t>
            </a:r>
          </a:p>
        </p:txBody>
      </p:sp>
      <p:pic>
        <p:nvPicPr>
          <p:cNvPr id="2" name="Testing">
            <a:hlinkClick r:id="" action="ppaction://media"/>
            <a:extLst>
              <a:ext uri="{FF2B5EF4-FFF2-40B4-BE49-F238E27FC236}">
                <a16:creationId xmlns:a16="http://schemas.microsoft.com/office/drawing/2014/main" id="{59D9F621-0BCC-488F-AFC6-D177A41C5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854" y="1868749"/>
            <a:ext cx="9753600" cy="4114800"/>
          </a:xfrm>
          <a:prstGeom prst="rect">
            <a:avLst/>
          </a:prstGeom>
        </p:spPr>
      </p:pic>
      <p:sp>
        <p:nvSpPr>
          <p:cNvPr id="5" name="직사각형 4">
            <a:extLst/>
          </p:cNvPr>
          <p:cNvSpPr/>
          <p:nvPr/>
        </p:nvSpPr>
        <p:spPr>
          <a:xfrm>
            <a:off x="336815" y="118198"/>
            <a:ext cx="1842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06 Testing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6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829E-3C3E-4EF6-ACE7-864620703036}"/>
              </a:ext>
            </a:extLst>
          </p:cNvPr>
          <p:cNvSpPr/>
          <p:nvPr/>
        </p:nvSpPr>
        <p:spPr>
          <a:xfrm>
            <a:off x="3390776" y="2063446"/>
            <a:ext cx="5410456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8315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829E-3C3E-4EF6-ACE7-864620703036}"/>
              </a:ext>
            </a:extLst>
          </p:cNvPr>
          <p:cNvSpPr/>
          <p:nvPr/>
        </p:nvSpPr>
        <p:spPr>
          <a:xfrm>
            <a:off x="1385419" y="2063446"/>
            <a:ext cx="942117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3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</a:t>
            </a:r>
            <a:r>
              <a:rPr lang="en-US" altLang="ko-KR" sz="13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3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62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7642E1-23BD-43C7-8492-43342DD08E54}"/>
              </a:ext>
            </a:extLst>
          </p:cNvPr>
          <p:cNvSpPr/>
          <p:nvPr/>
        </p:nvSpPr>
        <p:spPr>
          <a:xfrm>
            <a:off x="7854462" y="1979720"/>
            <a:ext cx="3272103" cy="4323426"/>
          </a:xfrm>
          <a:prstGeom prst="roundRect">
            <a:avLst/>
          </a:prstGeom>
          <a:solidFill>
            <a:srgbClr val="FFF5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CAD047-F7BE-4A5E-A8A6-7ADF733EB04C}"/>
              </a:ext>
            </a:extLst>
          </p:cNvPr>
          <p:cNvSpPr/>
          <p:nvPr/>
        </p:nvSpPr>
        <p:spPr>
          <a:xfrm>
            <a:off x="4630615" y="1979720"/>
            <a:ext cx="3223847" cy="4323426"/>
          </a:xfrm>
          <a:prstGeom prst="roundRect">
            <a:avLst/>
          </a:prstGeom>
          <a:solidFill>
            <a:srgbClr val="5428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6D2F772-D2FE-41C7-B10A-99395E86D3A8}"/>
              </a:ext>
            </a:extLst>
          </p:cNvPr>
          <p:cNvSpPr/>
          <p:nvPr/>
        </p:nvSpPr>
        <p:spPr>
          <a:xfrm rot="5400000">
            <a:off x="10886241" y="3307985"/>
            <a:ext cx="457202" cy="153233"/>
          </a:xfrm>
          <a:prstGeom prst="round2Same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4016118E-8A72-488F-AB35-6B0E209F2BE2}"/>
              </a:ext>
            </a:extLst>
          </p:cNvPr>
          <p:cNvSpPr/>
          <p:nvPr/>
        </p:nvSpPr>
        <p:spPr>
          <a:xfrm rot="5400000">
            <a:off x="10886241" y="2924371"/>
            <a:ext cx="457202" cy="153233"/>
          </a:xfrm>
          <a:prstGeom prst="round2SameRect">
            <a:avLst/>
          </a:prstGeom>
          <a:solidFill>
            <a:srgbClr val="3B63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3BFAF30-1B2F-4AFF-B9DE-5A00CFCEC316}"/>
              </a:ext>
            </a:extLst>
          </p:cNvPr>
          <p:cNvSpPr/>
          <p:nvPr/>
        </p:nvSpPr>
        <p:spPr>
          <a:xfrm rot="5400000">
            <a:off x="10886241" y="2523711"/>
            <a:ext cx="457202" cy="153233"/>
          </a:xfrm>
          <a:prstGeom prst="round2SameRect">
            <a:avLst/>
          </a:prstGeom>
          <a:solidFill>
            <a:srgbClr val="FA2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20D78F-929D-4C8C-9FD2-02930CB02D9A}"/>
              </a:ext>
            </a:extLst>
          </p:cNvPr>
          <p:cNvSpPr/>
          <p:nvPr/>
        </p:nvSpPr>
        <p:spPr>
          <a:xfrm>
            <a:off x="9075696" y="2168526"/>
            <a:ext cx="112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86B8B1"/>
                </a:solidFill>
              </a:rPr>
              <a:t>INDEX</a:t>
            </a:r>
            <a:endParaRPr lang="ko-KR" altLang="en-US" sz="2400" b="1" dirty="0">
              <a:solidFill>
                <a:srgbClr val="86B8B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8CB7D1-E9F7-48A0-80F0-ECA5E953F8DA}"/>
              </a:ext>
            </a:extLst>
          </p:cNvPr>
          <p:cNvCxnSpPr>
            <a:cxnSpLocks/>
          </p:cNvCxnSpPr>
          <p:nvPr/>
        </p:nvCxnSpPr>
        <p:spPr>
          <a:xfrm>
            <a:off x="9144001" y="2630191"/>
            <a:ext cx="1023796" cy="0"/>
          </a:xfrm>
          <a:prstGeom prst="line">
            <a:avLst/>
          </a:prstGeom>
          <a:ln w="38100">
            <a:solidFill>
              <a:srgbClr val="54280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372A2C-A931-41D7-AD88-A45E064956D9}"/>
              </a:ext>
            </a:extLst>
          </p:cNvPr>
          <p:cNvSpPr txBox="1"/>
          <p:nvPr/>
        </p:nvSpPr>
        <p:spPr>
          <a:xfrm>
            <a:off x="8252530" y="2897007"/>
            <a:ext cx="26450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542804"/>
                </a:solidFill>
              </a:rPr>
              <a:t>01 Introduce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02</a:t>
            </a:r>
            <a:r>
              <a:rPr lang="ko-KR" altLang="en-US" b="1" dirty="0">
                <a:solidFill>
                  <a:srgbClr val="542804"/>
                </a:solidFill>
              </a:rPr>
              <a:t> </a:t>
            </a:r>
            <a:r>
              <a:rPr lang="en-US" altLang="ko-KR" sz="1600" b="1" dirty="0">
                <a:solidFill>
                  <a:srgbClr val="542804"/>
                </a:solidFill>
              </a:rPr>
              <a:t>Requirement Analysis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03 Project Plan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04 Design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05 Implementation</a:t>
            </a:r>
          </a:p>
          <a:p>
            <a:endParaRPr lang="en-US" altLang="ko-KR" b="1" dirty="0">
              <a:solidFill>
                <a:srgbClr val="542804"/>
              </a:solidFill>
            </a:endParaRPr>
          </a:p>
          <a:p>
            <a:r>
              <a:rPr lang="en-US" altLang="ko-KR" b="1" dirty="0">
                <a:solidFill>
                  <a:srgbClr val="542804"/>
                </a:solidFill>
              </a:rPr>
              <a:t>06 Testing</a:t>
            </a:r>
          </a:p>
        </p:txBody>
      </p:sp>
    </p:spTree>
    <p:extLst>
      <p:ext uri="{BB962C8B-B14F-4D97-AF65-F5344CB8AC3E}">
        <p14:creationId xmlns:p14="http://schemas.microsoft.com/office/powerpoint/2010/main" val="226986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128432"/>
            <a:ext cx="225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01 Introduce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A1A960-FB4F-4F8A-9F84-1C254118CFFB}"/>
              </a:ext>
            </a:extLst>
          </p:cNvPr>
          <p:cNvSpPr/>
          <p:nvPr/>
        </p:nvSpPr>
        <p:spPr>
          <a:xfrm>
            <a:off x="5016017" y="2119445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610A1C-2898-4AD8-B53B-0D6E72B32889}"/>
              </a:ext>
            </a:extLst>
          </p:cNvPr>
          <p:cNvSpPr/>
          <p:nvPr/>
        </p:nvSpPr>
        <p:spPr>
          <a:xfrm>
            <a:off x="5016017" y="2119445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AEA74D-3615-4B4F-9D14-17E25FA87C50}"/>
              </a:ext>
            </a:extLst>
          </p:cNvPr>
          <p:cNvSpPr/>
          <p:nvPr/>
        </p:nvSpPr>
        <p:spPr>
          <a:xfrm>
            <a:off x="5016017" y="2836317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38C66-0AAF-42DF-8AB6-A898D0D5196D}"/>
              </a:ext>
            </a:extLst>
          </p:cNvPr>
          <p:cNvSpPr/>
          <p:nvPr/>
        </p:nvSpPr>
        <p:spPr>
          <a:xfrm>
            <a:off x="5439408" y="2119445"/>
            <a:ext cx="13131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임현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7DCFE-BCEE-414F-B8D0-EAE7199F8ECB}"/>
              </a:ext>
            </a:extLst>
          </p:cNvPr>
          <p:cNvSpPr/>
          <p:nvPr/>
        </p:nvSpPr>
        <p:spPr>
          <a:xfrm>
            <a:off x="5583678" y="2836317"/>
            <a:ext cx="10246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985943-2FC3-4A7B-9CDF-907A1DBABBE7}"/>
              </a:ext>
            </a:extLst>
          </p:cNvPr>
          <p:cNvSpPr/>
          <p:nvPr/>
        </p:nvSpPr>
        <p:spPr>
          <a:xfrm>
            <a:off x="3423711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3329A-7547-464E-99F7-A8CE3267233C}"/>
              </a:ext>
            </a:extLst>
          </p:cNvPr>
          <p:cNvSpPr/>
          <p:nvPr/>
        </p:nvSpPr>
        <p:spPr>
          <a:xfrm>
            <a:off x="3423711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F86F5-B48A-447F-8B98-B372C5E72705}"/>
              </a:ext>
            </a:extLst>
          </p:cNvPr>
          <p:cNvSpPr/>
          <p:nvPr/>
        </p:nvSpPr>
        <p:spPr>
          <a:xfrm>
            <a:off x="3423711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AEF336-AE47-40FA-A64F-3DB79290CE8F}"/>
              </a:ext>
            </a:extLst>
          </p:cNvPr>
          <p:cNvSpPr/>
          <p:nvPr/>
        </p:nvSpPr>
        <p:spPr>
          <a:xfrm>
            <a:off x="3564974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박다빈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FD2EE6-3109-4E0B-8F65-052D05282759}"/>
              </a:ext>
            </a:extLst>
          </p:cNvPr>
          <p:cNvSpPr/>
          <p:nvPr/>
        </p:nvSpPr>
        <p:spPr>
          <a:xfrm>
            <a:off x="4137245" y="5716606"/>
            <a:ext cx="73289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A9305-8D5E-4946-A3FB-56E8655E324D}"/>
              </a:ext>
            </a:extLst>
          </p:cNvPr>
          <p:cNvSpPr/>
          <p:nvPr/>
        </p:nvSpPr>
        <p:spPr>
          <a:xfrm>
            <a:off x="840352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11C43C-6F5C-4474-A608-F437957E8870}"/>
              </a:ext>
            </a:extLst>
          </p:cNvPr>
          <p:cNvSpPr/>
          <p:nvPr/>
        </p:nvSpPr>
        <p:spPr>
          <a:xfrm>
            <a:off x="840352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F61297-D609-446B-9750-B70950FD37D8}"/>
              </a:ext>
            </a:extLst>
          </p:cNvPr>
          <p:cNvSpPr/>
          <p:nvPr/>
        </p:nvSpPr>
        <p:spPr>
          <a:xfrm>
            <a:off x="840352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172D53-B03B-4744-9001-3DC4DB76A315}"/>
              </a:ext>
            </a:extLst>
          </p:cNvPr>
          <p:cNvSpPr/>
          <p:nvPr/>
        </p:nvSpPr>
        <p:spPr>
          <a:xfrm>
            <a:off x="981615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김태정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610109-70AB-4CC2-882F-41A80BEAC13D}"/>
              </a:ext>
            </a:extLst>
          </p:cNvPr>
          <p:cNvSpPr/>
          <p:nvPr/>
        </p:nvSpPr>
        <p:spPr>
          <a:xfrm>
            <a:off x="1153168" y="5716606"/>
            <a:ext cx="15343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ADD8D8-55B3-406F-A431-C41AF1186E7E}"/>
              </a:ext>
            </a:extLst>
          </p:cNvPr>
          <p:cNvSpPr/>
          <p:nvPr/>
        </p:nvSpPr>
        <p:spPr>
          <a:xfrm>
            <a:off x="9151885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77AC69-B062-4875-AF61-0E9D62F50E86}"/>
              </a:ext>
            </a:extLst>
          </p:cNvPr>
          <p:cNvSpPr/>
          <p:nvPr/>
        </p:nvSpPr>
        <p:spPr>
          <a:xfrm>
            <a:off x="9151885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234DA2-6D63-4815-9573-CB0290B65B2E}"/>
              </a:ext>
            </a:extLst>
          </p:cNvPr>
          <p:cNvSpPr/>
          <p:nvPr/>
        </p:nvSpPr>
        <p:spPr>
          <a:xfrm>
            <a:off x="9151885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DD6B2-75F6-4ADA-8ED2-34828742FF03}"/>
              </a:ext>
            </a:extLst>
          </p:cNvPr>
          <p:cNvSpPr/>
          <p:nvPr/>
        </p:nvSpPr>
        <p:spPr>
          <a:xfrm>
            <a:off x="9293148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황은선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5D0538-A782-44FD-9203-76F858636B48}"/>
              </a:ext>
            </a:extLst>
          </p:cNvPr>
          <p:cNvSpPr/>
          <p:nvPr/>
        </p:nvSpPr>
        <p:spPr>
          <a:xfrm>
            <a:off x="9624167" y="5716606"/>
            <a:ext cx="12153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FFF2AB-9255-4EF7-909D-EE3163B981A8}"/>
              </a:ext>
            </a:extLst>
          </p:cNvPr>
          <p:cNvSpPr/>
          <p:nvPr/>
        </p:nvSpPr>
        <p:spPr>
          <a:xfrm>
            <a:off x="6568526" y="4999734"/>
            <a:ext cx="2159965" cy="14381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1C62B4-4D65-4425-9786-20FF21CBC105}"/>
              </a:ext>
            </a:extLst>
          </p:cNvPr>
          <p:cNvSpPr/>
          <p:nvPr/>
        </p:nvSpPr>
        <p:spPr>
          <a:xfrm>
            <a:off x="6568526" y="4999734"/>
            <a:ext cx="2159965" cy="716872"/>
          </a:xfrm>
          <a:prstGeom prst="rect">
            <a:avLst/>
          </a:prstGeom>
          <a:solidFill>
            <a:srgbClr val="3D1C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A85E28-2B92-4790-9D2A-A15247752BD4}"/>
              </a:ext>
            </a:extLst>
          </p:cNvPr>
          <p:cNvSpPr/>
          <p:nvPr/>
        </p:nvSpPr>
        <p:spPr>
          <a:xfrm>
            <a:off x="6568526" y="5716606"/>
            <a:ext cx="2159965" cy="716872"/>
          </a:xfrm>
          <a:prstGeom prst="rect">
            <a:avLst/>
          </a:prstGeom>
          <a:solidFill>
            <a:srgbClr val="FFF5C0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9A23D2-7D4F-4C12-9DBE-6062891FE702}"/>
              </a:ext>
            </a:extLst>
          </p:cNvPr>
          <p:cNvSpPr/>
          <p:nvPr/>
        </p:nvSpPr>
        <p:spPr>
          <a:xfrm>
            <a:off x="6709789" y="4999734"/>
            <a:ext cx="18774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신준섭</a:t>
            </a:r>
            <a:endParaRPr lang="en-US" altLang="ko-KR" sz="36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0220F5-FDA2-4132-925A-B33FB3FB8E2C}"/>
              </a:ext>
            </a:extLst>
          </p:cNvPr>
          <p:cNvSpPr/>
          <p:nvPr/>
        </p:nvSpPr>
        <p:spPr>
          <a:xfrm>
            <a:off x="6955848" y="5716606"/>
            <a:ext cx="13853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altLang="ko-KR" sz="3600" b="0" cap="none" spc="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12BEA72-46E1-4E77-B9E4-B191FE71F744}"/>
              </a:ext>
            </a:extLst>
          </p:cNvPr>
          <p:cNvCxnSpPr>
            <a:cxnSpLocks/>
            <a:stCxn id="23" idx="0"/>
            <a:endCxn id="7" idx="2"/>
          </p:cNvCxnSpPr>
          <p:nvPr/>
        </p:nvCxnSpPr>
        <p:spPr>
          <a:xfrm rot="16200000" flipV="1">
            <a:off x="7440662" y="2208528"/>
            <a:ext cx="1446545" cy="4135867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465905A-5728-4C66-AD02-7F2DF40C5E76}"/>
              </a:ext>
            </a:extLst>
          </p:cNvPr>
          <p:cNvCxnSpPr>
            <a:cxnSpLocks/>
            <a:stCxn id="28" idx="0"/>
            <a:endCxn id="7" idx="2"/>
          </p:cNvCxnSpPr>
          <p:nvPr/>
        </p:nvCxnSpPr>
        <p:spPr>
          <a:xfrm rot="16200000" flipV="1">
            <a:off x="6148982" y="3500208"/>
            <a:ext cx="1446545" cy="1552508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AD71DC8-ACB9-45A8-8E7B-B94E44852089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rot="5400000" flipH="1" flipV="1">
            <a:off x="4576574" y="3480309"/>
            <a:ext cx="1446545" cy="1592307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1803254-8DC1-4A51-906E-70ADAB997019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rot="5400000" flipH="1" flipV="1">
            <a:off x="3284895" y="2188629"/>
            <a:ext cx="1446545" cy="4175666"/>
          </a:xfrm>
          <a:prstGeom prst="bentConnector3">
            <a:avLst/>
          </a:prstGeom>
          <a:ln w="38100">
            <a:solidFill>
              <a:srgbClr val="3D1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1397EF3-25C7-436D-BCDC-0E219C3D9F32}"/>
              </a:ext>
            </a:extLst>
          </p:cNvPr>
          <p:cNvSpPr txBox="1"/>
          <p:nvPr/>
        </p:nvSpPr>
        <p:spPr>
          <a:xfrm>
            <a:off x="336815" y="651652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조직도 및 역할</a:t>
            </a:r>
          </a:p>
        </p:txBody>
      </p:sp>
    </p:spTree>
    <p:extLst>
      <p:ext uri="{BB962C8B-B14F-4D97-AF65-F5344CB8AC3E}">
        <p14:creationId xmlns:p14="http://schemas.microsoft.com/office/powerpoint/2010/main" val="380875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52D442-47F2-4039-B744-27368923A055}"/>
              </a:ext>
            </a:extLst>
          </p:cNvPr>
          <p:cNvSpPr/>
          <p:nvPr/>
        </p:nvSpPr>
        <p:spPr>
          <a:xfrm>
            <a:off x="336815" y="118198"/>
            <a:ext cx="4193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02 Requirement Analysis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94CFA-6351-4627-99CA-80F400384343}"/>
              </a:ext>
            </a:extLst>
          </p:cNvPr>
          <p:cNvSpPr/>
          <p:nvPr/>
        </p:nvSpPr>
        <p:spPr>
          <a:xfrm>
            <a:off x="152400" y="1767840"/>
            <a:ext cx="8544560" cy="495808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3D1C00"/>
                </a:solidFill>
              </a:rPr>
              <a:t>1. </a:t>
            </a:r>
            <a:r>
              <a:rPr lang="ko-KR" altLang="en-US" dirty="0">
                <a:solidFill>
                  <a:srgbClr val="3D1C00"/>
                </a:solidFill>
              </a:rPr>
              <a:t>수강하는 과목을 등록할 수 있다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2. </a:t>
            </a:r>
            <a:r>
              <a:rPr lang="ko-KR" altLang="en-US" dirty="0">
                <a:solidFill>
                  <a:srgbClr val="3D1C00"/>
                </a:solidFill>
              </a:rPr>
              <a:t>과목 별로 </a:t>
            </a:r>
            <a:r>
              <a:rPr lang="en-US" altLang="ko-KR" dirty="0">
                <a:solidFill>
                  <a:srgbClr val="3D1C00"/>
                </a:solidFill>
              </a:rPr>
              <a:t>To do </a:t>
            </a:r>
            <a:r>
              <a:rPr lang="ko-KR" altLang="en-US" dirty="0">
                <a:solidFill>
                  <a:srgbClr val="3D1C00"/>
                </a:solidFill>
              </a:rPr>
              <a:t>항목을 등록하여 </a:t>
            </a:r>
            <a:r>
              <a:rPr lang="en-US" altLang="ko-KR" dirty="0">
                <a:solidFill>
                  <a:srgbClr val="3D1C00"/>
                </a:solidFill>
              </a:rPr>
              <a:t>To do List</a:t>
            </a:r>
            <a:r>
              <a:rPr lang="ko-KR" altLang="en-US" dirty="0">
                <a:solidFill>
                  <a:srgbClr val="3D1C00"/>
                </a:solidFill>
              </a:rPr>
              <a:t>를 작성할 수 있다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3. </a:t>
            </a:r>
            <a:r>
              <a:rPr lang="ko-KR" altLang="en-US" dirty="0">
                <a:solidFill>
                  <a:srgbClr val="3D1C00"/>
                </a:solidFill>
              </a:rPr>
              <a:t>중요 </a:t>
            </a:r>
            <a:r>
              <a:rPr lang="en-US" altLang="ko-KR" dirty="0">
                <a:solidFill>
                  <a:srgbClr val="3D1C00"/>
                </a:solidFill>
              </a:rPr>
              <a:t>To do </a:t>
            </a:r>
            <a:r>
              <a:rPr lang="ko-KR" altLang="en-US" dirty="0">
                <a:solidFill>
                  <a:srgbClr val="3D1C00"/>
                </a:solidFill>
              </a:rPr>
              <a:t>항목에는 별도 표시가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4. To do </a:t>
            </a:r>
            <a:r>
              <a:rPr lang="ko-KR" altLang="en-US" dirty="0">
                <a:solidFill>
                  <a:srgbClr val="3D1C00"/>
                </a:solidFill>
              </a:rPr>
              <a:t>항목들의 추가</a:t>
            </a:r>
            <a:r>
              <a:rPr lang="en-US" altLang="ko-KR" dirty="0">
                <a:solidFill>
                  <a:srgbClr val="3D1C00"/>
                </a:solidFill>
              </a:rPr>
              <a:t>/</a:t>
            </a:r>
            <a:r>
              <a:rPr lang="ko-KR" altLang="en-US" dirty="0">
                <a:solidFill>
                  <a:srgbClr val="3D1C00"/>
                </a:solidFill>
              </a:rPr>
              <a:t>삭제</a:t>
            </a:r>
            <a:r>
              <a:rPr lang="en-US" altLang="ko-KR" dirty="0">
                <a:solidFill>
                  <a:srgbClr val="3D1C00"/>
                </a:solidFill>
              </a:rPr>
              <a:t>/</a:t>
            </a:r>
            <a:r>
              <a:rPr lang="ko-KR" altLang="en-US" dirty="0">
                <a:solidFill>
                  <a:srgbClr val="3D1C00"/>
                </a:solidFill>
              </a:rPr>
              <a:t>변경이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en-US" altLang="ko-KR" dirty="0">
                <a:solidFill>
                  <a:srgbClr val="3D1C00"/>
                </a:solidFill>
              </a:rPr>
              <a:t>5. To do List</a:t>
            </a:r>
            <a:r>
              <a:rPr lang="ko-KR" altLang="en-US" dirty="0">
                <a:solidFill>
                  <a:srgbClr val="3D1C00"/>
                </a:solidFill>
              </a:rPr>
              <a:t>는 정렬이 가능하다</a:t>
            </a:r>
            <a:r>
              <a:rPr lang="en-US" altLang="ko-KR" dirty="0">
                <a:solidFill>
                  <a:srgbClr val="3D1C00"/>
                </a:solidFill>
              </a:rPr>
              <a:t>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요구사항 분석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59F0425-5D7F-4890-B727-B14EBC280647}"/>
              </a:ext>
            </a:extLst>
          </p:cNvPr>
          <p:cNvSpPr/>
          <p:nvPr/>
        </p:nvSpPr>
        <p:spPr>
          <a:xfrm>
            <a:off x="1066800" y="2001520"/>
            <a:ext cx="5760720" cy="477520"/>
          </a:xfrm>
          <a:prstGeom prst="roundRect">
            <a:avLst/>
          </a:prstGeom>
          <a:solidFill>
            <a:srgbClr val="3D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기본 요구사항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ECD43F-313D-438D-8DE8-49E8CACDFB1D}"/>
              </a:ext>
            </a:extLst>
          </p:cNvPr>
          <p:cNvSpPr/>
          <p:nvPr/>
        </p:nvSpPr>
        <p:spPr>
          <a:xfrm>
            <a:off x="8890000" y="1767840"/>
            <a:ext cx="3144520" cy="495808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1C00"/>
                </a:solidFill>
              </a:rPr>
              <a:t>로그인 기능</a:t>
            </a:r>
            <a:endParaRPr lang="en-US" altLang="ko-KR" dirty="0">
              <a:solidFill>
                <a:srgbClr val="3D1C00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31B80CD-48E8-44D1-992A-B869F5803EF1}"/>
              </a:ext>
            </a:extLst>
          </p:cNvPr>
          <p:cNvSpPr/>
          <p:nvPr/>
        </p:nvSpPr>
        <p:spPr>
          <a:xfrm>
            <a:off x="9402246" y="2001520"/>
            <a:ext cx="2120027" cy="477520"/>
          </a:xfrm>
          <a:prstGeom prst="roundRect">
            <a:avLst/>
          </a:prstGeom>
          <a:solidFill>
            <a:srgbClr val="3D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 추가 요구사항</a:t>
            </a:r>
          </a:p>
        </p:txBody>
      </p:sp>
    </p:spTree>
    <p:extLst>
      <p:ext uri="{BB962C8B-B14F-4D97-AF65-F5344CB8AC3E}">
        <p14:creationId xmlns:p14="http://schemas.microsoft.com/office/powerpoint/2010/main" val="23929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393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USE</a:t>
            </a:r>
            <a:r>
              <a:rPr lang="ko-KR" altLang="en-US" sz="5400" b="1" dirty="0">
                <a:solidFill>
                  <a:schemeClr val="bg1"/>
                </a:solid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</a:rPr>
              <a:t>CASE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A04D4997-8343-44D7-9458-F1D2C5FC6382}"/>
              </a:ext>
            </a:extLst>
          </p:cNvPr>
          <p:cNvGrpSpPr>
            <a:grpSpLocks/>
          </p:cNvGrpSpPr>
          <p:nvPr/>
        </p:nvGrpSpPr>
        <p:grpSpPr bwMode="auto">
          <a:xfrm>
            <a:off x="1307054" y="2102262"/>
            <a:ext cx="737518" cy="948249"/>
            <a:chOff x="1860" y="10710"/>
            <a:chExt cx="915" cy="1725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26145329-7BE9-46F4-A1A7-F96BD61FD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0710"/>
              <a:ext cx="615" cy="585"/>
            </a:xfrm>
            <a:prstGeom prst="ellips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/>
            </a:p>
          </p:txBody>
        </p:sp>
        <p:cxnSp>
          <p:nvCxnSpPr>
            <p:cNvPr id="6" name="AutoShape 4">
              <a:extLst>
                <a:ext uri="{FF2B5EF4-FFF2-40B4-BE49-F238E27FC236}">
                  <a16:creationId xmlns:a16="http://schemas.microsoft.com/office/drawing/2014/main" id="{31B70D24-0FDF-4A34-9B30-55FEDB0BB0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0" y="11580"/>
              <a:ext cx="91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AutoShape 5">
              <a:extLst>
                <a:ext uri="{FF2B5EF4-FFF2-40B4-BE49-F238E27FC236}">
                  <a16:creationId xmlns:a16="http://schemas.microsoft.com/office/drawing/2014/main" id="{B2634914-2A7A-46EB-836A-D84DDCC437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10" y="11295"/>
              <a:ext cx="15" cy="70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" name="AutoShape 6">
              <a:extLst>
                <a:ext uri="{FF2B5EF4-FFF2-40B4-BE49-F238E27FC236}">
                  <a16:creationId xmlns:a16="http://schemas.microsoft.com/office/drawing/2014/main" id="{FAB11BA1-7FA4-4109-A097-494F5DCD21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65" y="11970"/>
              <a:ext cx="360" cy="4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AutoShape 7">
              <a:extLst>
                <a:ext uri="{FF2B5EF4-FFF2-40B4-BE49-F238E27FC236}">
                  <a16:creationId xmlns:a16="http://schemas.microsoft.com/office/drawing/2014/main" id="{8C9B324A-3796-4D52-BD1E-D5470C4888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25" y="11970"/>
              <a:ext cx="375" cy="4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8C0A18-4877-4A28-AF58-9051BE38D4EA}"/>
              </a:ext>
            </a:extLst>
          </p:cNvPr>
          <p:cNvSpPr/>
          <p:nvPr/>
        </p:nvSpPr>
        <p:spPr>
          <a:xfrm>
            <a:off x="1248118" y="3074074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b="1" kern="100" dirty="0">
                <a:latin typeface="바탕" panose="02030600000101010101" pitchFamily="18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</a:t>
            </a:r>
            <a:r>
              <a:rPr lang="ko-KR" altLang="ko-KR" b="1" kern="100" dirty="0">
                <a:cs typeface="Times New Roman" panose="02020603050405020304" pitchFamily="18" charset="0"/>
              </a:rPr>
              <a:t> </a:t>
            </a:r>
            <a:endParaRPr lang="ko-KR" altLang="en-US" b="1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6FF5709-8DC0-478F-8544-CDD488093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6" y="1811045"/>
            <a:ext cx="8301039" cy="4906986"/>
          </a:xfrm>
          <a:prstGeom prst="rect">
            <a:avLst/>
          </a:prstGeom>
          <a:solidFill>
            <a:srgbClr val="FFF5C0"/>
          </a:solidFill>
          <a:ln w="31750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b="1"/>
          </a:p>
        </p:txBody>
      </p:sp>
      <p:sp>
        <p:nvSpPr>
          <p:cNvPr id="12" name="텍스트 상자 2">
            <a:extLst>
              <a:ext uri="{FF2B5EF4-FFF2-40B4-BE49-F238E27FC236}">
                <a16:creationId xmlns:a16="http://schemas.microsoft.com/office/drawing/2014/main" id="{97BA2FE6-A839-4D3C-A812-F40640402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039" y="1836454"/>
            <a:ext cx="1144588" cy="33536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AutoShape 10">
            <a:extLst>
              <a:ext uri="{FF2B5EF4-FFF2-40B4-BE49-F238E27FC236}">
                <a16:creationId xmlns:a16="http://schemas.microsoft.com/office/drawing/2014/main" id="{EADCC60C-C2E6-4A10-B63A-64D7E0D47863}"/>
              </a:ext>
            </a:extLst>
          </p:cNvPr>
          <p:cNvCxnSpPr>
            <a:cxnSpLocks noChangeShapeType="1"/>
            <a:endCxn id="21" idx="2"/>
          </p:cNvCxnSpPr>
          <p:nvPr/>
        </p:nvCxnSpPr>
        <p:spPr bwMode="auto">
          <a:xfrm flipV="1">
            <a:off x="2227400" y="2132558"/>
            <a:ext cx="1300817" cy="286935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68BBA37E-8E63-422C-A68D-1D0B5DAE8CA0}"/>
              </a:ext>
            </a:extLst>
          </p:cNvPr>
          <p:cNvCxnSpPr>
            <a:cxnSpLocks noChangeShapeType="1"/>
            <a:endCxn id="22" idx="2"/>
          </p:cNvCxnSpPr>
          <p:nvPr/>
        </p:nvCxnSpPr>
        <p:spPr bwMode="auto">
          <a:xfrm>
            <a:off x="2216287" y="2408379"/>
            <a:ext cx="1092061" cy="35765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15" name="Oval 12">
            <a:extLst>
              <a:ext uri="{FF2B5EF4-FFF2-40B4-BE49-F238E27FC236}">
                <a16:creationId xmlns:a16="http://schemas.microsoft.com/office/drawing/2014/main" id="{8FC802E8-AA8C-4898-A7F3-066216237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4627" y="3381025"/>
            <a:ext cx="152082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A6B808C0-85EF-4155-9C78-0655E978A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102" y="4514630"/>
            <a:ext cx="1520825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088171-03C5-41CE-84B8-494DD48D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27" y="3996177"/>
            <a:ext cx="1622587" cy="1623229"/>
          </a:xfrm>
          <a:prstGeom prst="rect">
            <a:avLst/>
          </a:prstGeom>
        </p:spPr>
      </p:pic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F930A982-3D9D-4590-A43F-51CF47D1B0EE}"/>
              </a:ext>
            </a:extLst>
          </p:cNvPr>
          <p:cNvCxnSpPr>
            <a:cxnSpLocks noChangeShapeType="1"/>
            <a:endCxn id="25" idx="6"/>
          </p:cNvCxnSpPr>
          <p:nvPr/>
        </p:nvCxnSpPr>
        <p:spPr bwMode="auto">
          <a:xfrm flipH="1">
            <a:off x="4767411" y="3586039"/>
            <a:ext cx="635274" cy="3044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4C7EB371-E56B-4AD9-B6F5-FA6CD6AA5B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02684" y="3586039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DA7A9D7C-93EB-4F81-9E94-45DDC82DA3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12209" y="3720926"/>
            <a:ext cx="9526" cy="1625264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21" name="Oval 17">
            <a:extLst>
              <a:ext uri="{FF2B5EF4-FFF2-40B4-BE49-F238E27FC236}">
                <a16:creationId xmlns:a16="http://schemas.microsoft.com/office/drawing/2014/main" id="{5236ED39-9813-496A-BB8A-ED812CAD6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217" y="1897098"/>
            <a:ext cx="1090613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 추가  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DE6CBA49-BFFA-4578-A720-4449A01FA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8348" y="2529846"/>
            <a:ext cx="1530350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과목정보입력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AutoShape 19">
            <a:extLst>
              <a:ext uri="{FF2B5EF4-FFF2-40B4-BE49-F238E27FC236}">
                <a16:creationId xmlns:a16="http://schemas.microsoft.com/office/drawing/2014/main" id="{1058344C-A4F6-4F48-81D3-BF27D5E3664E}"/>
              </a:ext>
            </a:extLst>
          </p:cNvPr>
          <p:cNvCxnSpPr>
            <a:cxnSpLocks noChangeShapeType="1"/>
            <a:stCxn id="22" idx="0"/>
            <a:endCxn id="21" idx="4"/>
          </p:cNvCxnSpPr>
          <p:nvPr/>
        </p:nvCxnSpPr>
        <p:spPr bwMode="auto">
          <a:xfrm flipV="1">
            <a:off x="4073523" y="2368018"/>
            <a:ext cx="1" cy="161828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BF6C318E-1624-491E-85A2-2FD658AD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670" y="2268245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78FFC80-4035-457D-ACEC-3324BE6FB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873" y="3381025"/>
            <a:ext cx="1506538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 do list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AutoShape 15">
            <a:extLst>
              <a:ext uri="{FF2B5EF4-FFF2-40B4-BE49-F238E27FC236}">
                <a16:creationId xmlns:a16="http://schemas.microsoft.com/office/drawing/2014/main" id="{7BEE450A-CAE4-4150-B8C3-A48EDCC511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2209" y="4136107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7" name="AutoShape 15">
            <a:extLst>
              <a:ext uri="{FF2B5EF4-FFF2-40B4-BE49-F238E27FC236}">
                <a16:creationId xmlns:a16="http://schemas.microsoft.com/office/drawing/2014/main" id="{00C14DCC-8D1D-4134-80FC-043FD0EA68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7873" y="4723832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8" name="AutoShape 15">
            <a:extLst>
              <a:ext uri="{FF2B5EF4-FFF2-40B4-BE49-F238E27FC236}">
                <a16:creationId xmlns:a16="http://schemas.microsoft.com/office/drawing/2014/main" id="{7B36AA19-AD51-4D82-818C-FE99865674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12208" y="5346190"/>
            <a:ext cx="212725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29" name="AutoShape 19">
            <a:extLst>
              <a:ext uri="{FF2B5EF4-FFF2-40B4-BE49-F238E27FC236}">
                <a16:creationId xmlns:a16="http://schemas.microsoft.com/office/drawing/2014/main" id="{583902E9-E103-4AAD-BE5F-64673B6D8CAA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flipH="1" flipV="1">
            <a:off x="4010820" y="2991415"/>
            <a:ext cx="3322" cy="38961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0" name="Text Box 20">
            <a:extLst>
              <a:ext uri="{FF2B5EF4-FFF2-40B4-BE49-F238E27FC236}">
                <a16:creationId xmlns:a16="http://schemas.microsoft.com/office/drawing/2014/main" id="{946C49A5-08E8-4B32-92D4-5DB4B52EB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670" y="3013965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A202AA33-5DFA-46EA-A55E-1BEEDF180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518" y="3381025"/>
            <a:ext cx="1327624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TDL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정보입력</a:t>
            </a: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AutoShape 24">
            <a:extLst>
              <a:ext uri="{FF2B5EF4-FFF2-40B4-BE49-F238E27FC236}">
                <a16:creationId xmlns:a16="http://schemas.microsoft.com/office/drawing/2014/main" id="{4673CF6A-5552-4AA4-A61B-4F2347A3D49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54671" y="3586039"/>
            <a:ext cx="945316" cy="95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3" name="Text Box 20">
            <a:extLst>
              <a:ext uri="{FF2B5EF4-FFF2-40B4-BE49-F238E27FC236}">
                <a16:creationId xmlns:a16="http://schemas.microsoft.com/office/drawing/2014/main" id="{0EE47FED-7DCF-46D2-AF2D-7FB000E57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670" y="3167460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47047C89-FD61-410F-9309-DA59B156A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293" y="3945041"/>
            <a:ext cx="1538288" cy="440303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실제마감일입력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Oval 26">
            <a:extLst>
              <a:ext uri="{FF2B5EF4-FFF2-40B4-BE49-F238E27FC236}">
                <a16:creationId xmlns:a16="http://schemas.microsoft.com/office/drawing/2014/main" id="{AC2DC7CA-C99C-429F-B309-F1CB393B7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793" y="4543855"/>
            <a:ext cx="1389063" cy="40822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완료여부입력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6" name="AutoShape 24">
            <a:extLst>
              <a:ext uri="{FF2B5EF4-FFF2-40B4-BE49-F238E27FC236}">
                <a16:creationId xmlns:a16="http://schemas.microsoft.com/office/drawing/2014/main" id="{370E0475-D586-4FCF-B297-2B06B411B96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299758" y="4136107"/>
            <a:ext cx="945316" cy="95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7" name="Text Box 20">
            <a:extLst>
              <a:ext uri="{FF2B5EF4-FFF2-40B4-BE49-F238E27FC236}">
                <a16:creationId xmlns:a16="http://schemas.microsoft.com/office/drawing/2014/main" id="{75077A23-3B01-4077-A30B-791B2D0B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757" y="3717528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AutoShape 24">
            <a:extLst>
              <a:ext uri="{FF2B5EF4-FFF2-40B4-BE49-F238E27FC236}">
                <a16:creationId xmlns:a16="http://schemas.microsoft.com/office/drawing/2014/main" id="{19DC5C61-4ED8-4828-A120-4130B4D085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70059" y="4244278"/>
            <a:ext cx="972473" cy="479554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39" name="Text Box 20">
            <a:extLst>
              <a:ext uri="{FF2B5EF4-FFF2-40B4-BE49-F238E27FC236}">
                <a16:creationId xmlns:a16="http://schemas.microsoft.com/office/drawing/2014/main" id="{9ABD4FA8-79BB-4FA7-A446-AA5328EDC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392" y="4766312"/>
            <a:ext cx="992188" cy="26243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&lt;&lt;include&gt;&gt;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Oval 27">
            <a:extLst>
              <a:ext uri="{FF2B5EF4-FFF2-40B4-BE49-F238E27FC236}">
                <a16:creationId xmlns:a16="http://schemas.microsoft.com/office/drawing/2014/main" id="{FA85267F-8853-4CAE-B372-7A1D83CEC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098" y="2547282"/>
            <a:ext cx="1107568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항목명입력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Oval 27">
            <a:extLst>
              <a:ext uri="{FF2B5EF4-FFF2-40B4-BE49-F238E27FC236}">
                <a16:creationId xmlns:a16="http://schemas.microsoft.com/office/drawing/2014/main" id="{AEDBA320-0987-42EB-9C05-483413B69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1097" y="3097718"/>
            <a:ext cx="1218877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마감기한입력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Oval 27">
            <a:extLst>
              <a:ext uri="{FF2B5EF4-FFF2-40B4-BE49-F238E27FC236}">
                <a16:creationId xmlns:a16="http://schemas.microsoft.com/office/drawing/2014/main" id="{3CE39F14-D737-47FF-914A-4A0228F3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357" y="3662646"/>
            <a:ext cx="1107568" cy="41551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중요도 입력  및 별도표시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AutoShape 14">
            <a:extLst>
              <a:ext uri="{FF2B5EF4-FFF2-40B4-BE49-F238E27FC236}">
                <a16:creationId xmlns:a16="http://schemas.microsoft.com/office/drawing/2014/main" id="{13BD834A-8959-4BE8-9C20-56A3627A019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671143" y="3272506"/>
            <a:ext cx="339955" cy="1709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5" name="AutoShape 16">
            <a:extLst>
              <a:ext uri="{FF2B5EF4-FFF2-40B4-BE49-F238E27FC236}">
                <a16:creationId xmlns:a16="http://schemas.microsoft.com/office/drawing/2014/main" id="{BA0DF102-7FB0-4254-B21C-3558C3C22C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58448" y="2702850"/>
            <a:ext cx="49859" cy="1209152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6" name="AutoShape 15">
            <a:extLst>
              <a:ext uri="{FF2B5EF4-FFF2-40B4-BE49-F238E27FC236}">
                <a16:creationId xmlns:a16="http://schemas.microsoft.com/office/drawing/2014/main" id="{A1569CC6-CD15-448F-A17A-A3416E6EB59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08307" y="3905883"/>
            <a:ext cx="102790" cy="37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47" name="AutoShape 15">
            <a:extLst>
              <a:ext uri="{FF2B5EF4-FFF2-40B4-BE49-F238E27FC236}">
                <a16:creationId xmlns:a16="http://schemas.microsoft.com/office/drawing/2014/main" id="{A630899A-6105-4D4F-AEAB-BBB5DBDF5C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58448" y="2714996"/>
            <a:ext cx="152650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sp>
        <p:nvSpPr>
          <p:cNvPr id="48" name="Oval 29">
            <a:extLst>
              <a:ext uri="{FF2B5EF4-FFF2-40B4-BE49-F238E27FC236}">
                <a16:creationId xmlns:a16="http://schemas.microsoft.com/office/drawing/2014/main" id="{0FA1AB3F-2F0B-4367-A228-7FA7E3B36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232" y="6079440"/>
            <a:ext cx="1428626" cy="472377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과목명별 정렬</a:t>
            </a: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Oval 30">
            <a:extLst>
              <a:ext uri="{FF2B5EF4-FFF2-40B4-BE49-F238E27FC236}">
                <a16:creationId xmlns:a16="http://schemas.microsoft.com/office/drawing/2014/main" id="{5ABC0D6A-B0D3-422A-80C9-75F6212FC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687" y="6050736"/>
            <a:ext cx="161970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마감기한별 정렬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Oval 30">
            <a:extLst>
              <a:ext uri="{FF2B5EF4-FFF2-40B4-BE49-F238E27FC236}">
                <a16:creationId xmlns:a16="http://schemas.microsoft.com/office/drawing/2014/main" id="{054374F5-5797-4CBA-82B9-210A00F9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354" y="6068803"/>
            <a:ext cx="1775240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실제마감일</a:t>
            </a:r>
            <a:r>
              <a:rPr kumimoji="0" lang="ko-KR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Oval 30">
            <a:extLst>
              <a:ext uri="{FF2B5EF4-FFF2-40B4-BE49-F238E27FC236}">
                <a16:creationId xmlns:a16="http://schemas.microsoft.com/office/drawing/2014/main" id="{BF5F919D-A500-43C3-B3DF-74DDDBAB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276" y="6063150"/>
            <a:ext cx="1619705" cy="470920"/>
          </a:xfrm>
          <a:prstGeom prst="ellipse">
            <a:avLst/>
          </a:prstGeom>
          <a:solidFill>
            <a:srgbClr val="FFFFFF"/>
          </a:solidFill>
          <a:ln w="3175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완료여부별 정렬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2" name="AutoShape 31">
            <a:extLst>
              <a:ext uri="{FF2B5EF4-FFF2-40B4-BE49-F238E27FC236}">
                <a16:creationId xmlns:a16="http://schemas.microsoft.com/office/drawing/2014/main" id="{0280DB2D-E682-4591-B244-2FCDDC6D8B58}"/>
              </a:ext>
            </a:extLst>
          </p:cNvPr>
          <p:cNvCxnSpPr>
            <a:cxnSpLocks noChangeShapeType="1"/>
            <a:endCxn id="17" idx="2"/>
          </p:cNvCxnSpPr>
          <p:nvPr/>
        </p:nvCxnSpPr>
        <p:spPr bwMode="auto">
          <a:xfrm flipV="1">
            <a:off x="6485920" y="5619406"/>
            <a:ext cx="1" cy="407766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18AA139-BB03-4AA6-9E3E-51190546B14D}"/>
              </a:ext>
            </a:extLst>
          </p:cNvPr>
          <p:cNvCxnSpPr>
            <a:cxnSpLocks/>
          </p:cNvCxnSpPr>
          <p:nvPr/>
        </p:nvCxnSpPr>
        <p:spPr>
          <a:xfrm>
            <a:off x="4838698" y="5792128"/>
            <a:ext cx="53625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77EB94F-81F6-4FA4-8813-AE40A91C4F4A}"/>
              </a:ext>
            </a:extLst>
          </p:cNvPr>
          <p:cNvCxnSpPr>
            <a:cxnSpLocks/>
          </p:cNvCxnSpPr>
          <p:nvPr/>
        </p:nvCxnSpPr>
        <p:spPr>
          <a:xfrm>
            <a:off x="4834915" y="5809817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1F33843-3C53-49ED-8E9E-5C6FEE6C4BF0}"/>
              </a:ext>
            </a:extLst>
          </p:cNvPr>
          <p:cNvCxnSpPr>
            <a:cxnSpLocks/>
          </p:cNvCxnSpPr>
          <p:nvPr/>
        </p:nvCxnSpPr>
        <p:spPr>
          <a:xfrm>
            <a:off x="8431191" y="5799441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65A63DA-016E-4268-9A3E-46C4DCCA60EF}"/>
              </a:ext>
            </a:extLst>
          </p:cNvPr>
          <p:cNvCxnSpPr>
            <a:cxnSpLocks/>
          </p:cNvCxnSpPr>
          <p:nvPr/>
        </p:nvCxnSpPr>
        <p:spPr>
          <a:xfrm>
            <a:off x="10197492" y="5799441"/>
            <a:ext cx="3783" cy="1990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/>
          </p:cNvPr>
          <p:cNvSpPr/>
          <p:nvPr/>
        </p:nvSpPr>
        <p:spPr>
          <a:xfrm>
            <a:off x="336815" y="118198"/>
            <a:ext cx="4193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02 Requirement Analysis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8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94CFA-6351-4627-99CA-80F400384343}"/>
              </a:ext>
            </a:extLst>
          </p:cNvPr>
          <p:cNvSpPr/>
          <p:nvPr/>
        </p:nvSpPr>
        <p:spPr>
          <a:xfrm>
            <a:off x="336814" y="2062480"/>
            <a:ext cx="9051025" cy="2844800"/>
          </a:xfrm>
          <a:prstGeom prst="rect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3D1C00"/>
                </a:solidFill>
              </a:rPr>
              <a:t>개발 대상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ko-KR" altLang="en-US" dirty="0">
                <a:solidFill>
                  <a:srgbClr val="3D1C00"/>
                </a:solidFill>
              </a:rPr>
              <a:t>대학생을 위한 </a:t>
            </a:r>
            <a:r>
              <a:rPr lang="en-US" altLang="ko-KR" b="1" dirty="0">
                <a:solidFill>
                  <a:srgbClr val="3D1C00"/>
                </a:solidFill>
              </a:rPr>
              <a:t>To do List </a:t>
            </a:r>
            <a:r>
              <a:rPr lang="ko-KR" altLang="en-US" b="1" dirty="0">
                <a:solidFill>
                  <a:srgbClr val="3D1C00"/>
                </a:solidFill>
              </a:rPr>
              <a:t>관리</a:t>
            </a:r>
            <a:r>
              <a:rPr lang="ko-KR" altLang="en-US" dirty="0">
                <a:solidFill>
                  <a:srgbClr val="3D1C00"/>
                </a:solidFill>
              </a:rPr>
              <a:t> 프로그램</a:t>
            </a:r>
            <a:endParaRPr lang="en-US" altLang="ko-KR" dirty="0">
              <a:solidFill>
                <a:srgbClr val="3D1C00"/>
              </a:solidFill>
            </a:endParaRPr>
          </a:p>
          <a:p>
            <a:endParaRPr lang="ko-KR" altLang="en-US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개발 목적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ko-KR" altLang="en-US" dirty="0">
                <a:solidFill>
                  <a:srgbClr val="3D1C00"/>
                </a:solidFill>
              </a:rPr>
              <a:t>대학생이 수강하는 과목에 해당하는 </a:t>
            </a:r>
            <a:r>
              <a:rPr lang="ko-KR" altLang="en-US" b="1" dirty="0" err="1">
                <a:solidFill>
                  <a:srgbClr val="3D1C00"/>
                </a:solidFill>
              </a:rPr>
              <a:t>해야할</a:t>
            </a:r>
            <a:r>
              <a:rPr lang="ko-KR" altLang="en-US" b="1" dirty="0">
                <a:solidFill>
                  <a:srgbClr val="3D1C00"/>
                </a:solidFill>
              </a:rPr>
              <a:t> 일을 등록하고 관리</a:t>
            </a:r>
            <a:r>
              <a:rPr lang="ko-KR" altLang="en-US" dirty="0">
                <a:solidFill>
                  <a:srgbClr val="3D1C00"/>
                </a:solidFill>
              </a:rPr>
              <a:t>함</a:t>
            </a:r>
            <a:endParaRPr lang="en-US" altLang="ko-KR" dirty="0">
              <a:solidFill>
                <a:srgbClr val="3D1C00"/>
              </a:solidFill>
            </a:endParaRPr>
          </a:p>
          <a:p>
            <a:endParaRPr lang="ko-KR" altLang="en-US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구현 환경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en-US" altLang="ko-KR" b="1" dirty="0">
                <a:solidFill>
                  <a:srgbClr val="3D1C00"/>
                </a:solidFill>
              </a:rPr>
              <a:t>Windows 10, JDK1.8</a:t>
            </a:r>
          </a:p>
          <a:p>
            <a:endParaRPr lang="en-US" altLang="ko-KR" dirty="0">
              <a:solidFill>
                <a:srgbClr val="3D1C00"/>
              </a:solidFill>
            </a:endParaRPr>
          </a:p>
          <a:p>
            <a:r>
              <a:rPr lang="ko-KR" altLang="en-US" b="1" dirty="0">
                <a:solidFill>
                  <a:srgbClr val="3D1C00"/>
                </a:solidFill>
              </a:rPr>
              <a:t>개발 언어 </a:t>
            </a:r>
            <a:r>
              <a:rPr lang="en-US" altLang="ko-KR" dirty="0">
                <a:solidFill>
                  <a:srgbClr val="3D1C00"/>
                </a:solidFill>
              </a:rPr>
              <a:t>: </a:t>
            </a:r>
            <a:r>
              <a:rPr lang="en-US" altLang="ko-KR" b="1" dirty="0">
                <a:solidFill>
                  <a:srgbClr val="3D1C00"/>
                </a:solidFill>
              </a:rPr>
              <a:t>JAVA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6" name="직사각형 5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11D21-913C-4836-897B-66C993F44862}"/>
              </a:ext>
            </a:extLst>
          </p:cNvPr>
          <p:cNvSpPr/>
          <p:nvPr/>
        </p:nvSpPr>
        <p:spPr>
          <a:xfrm>
            <a:off x="682255" y="1944314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873FBD-3984-4BC2-AF1A-F00EDB6840E5}"/>
              </a:ext>
            </a:extLst>
          </p:cNvPr>
          <p:cNvSpPr/>
          <p:nvPr/>
        </p:nvSpPr>
        <p:spPr>
          <a:xfrm>
            <a:off x="2838961" y="2704292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2A6868-DFD5-4BC4-99B6-B184A2F02797}"/>
              </a:ext>
            </a:extLst>
          </p:cNvPr>
          <p:cNvSpPr/>
          <p:nvPr/>
        </p:nvSpPr>
        <p:spPr>
          <a:xfrm>
            <a:off x="4995667" y="3419029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1833DF-2523-47BB-B6D2-3476C470D3C2}"/>
              </a:ext>
            </a:extLst>
          </p:cNvPr>
          <p:cNvSpPr/>
          <p:nvPr/>
        </p:nvSpPr>
        <p:spPr>
          <a:xfrm>
            <a:off x="7152373" y="4177615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B07D0F-CF3E-4A28-AD23-6B73D0C045E3}"/>
              </a:ext>
            </a:extLst>
          </p:cNvPr>
          <p:cNvSpPr/>
          <p:nvPr/>
        </p:nvSpPr>
        <p:spPr>
          <a:xfrm>
            <a:off x="9344855" y="4936201"/>
            <a:ext cx="2156706" cy="721589"/>
          </a:xfrm>
          <a:prstGeom prst="rect">
            <a:avLst/>
          </a:prstGeom>
          <a:solidFill>
            <a:srgbClr val="3D1C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4A50F1-DFCD-4018-850E-88347FBE7975}"/>
              </a:ext>
            </a:extLst>
          </p:cNvPr>
          <p:cNvSpPr/>
          <p:nvPr/>
        </p:nvSpPr>
        <p:spPr>
          <a:xfrm>
            <a:off x="591057" y="2043498"/>
            <a:ext cx="2339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요구사항분석</a:t>
            </a:r>
            <a:endParaRPr lang="en-US" altLang="ko-KR" sz="28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5B39D4-49F3-4B65-ABD8-FD86F571A0E6}"/>
              </a:ext>
            </a:extLst>
          </p:cNvPr>
          <p:cNvSpPr/>
          <p:nvPr/>
        </p:nvSpPr>
        <p:spPr>
          <a:xfrm>
            <a:off x="3312020" y="2711143"/>
            <a:ext cx="12105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설계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336118-486F-482B-B050-829ED2F32A16}"/>
              </a:ext>
            </a:extLst>
          </p:cNvPr>
          <p:cNvSpPr/>
          <p:nvPr/>
        </p:nvSpPr>
        <p:spPr>
          <a:xfrm>
            <a:off x="7368952" y="4191319"/>
            <a:ext cx="17235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테스팅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868B79-A634-4BC1-BD7F-A21D3D126166}"/>
              </a:ext>
            </a:extLst>
          </p:cNvPr>
          <p:cNvSpPr/>
          <p:nvPr/>
        </p:nvSpPr>
        <p:spPr>
          <a:xfrm>
            <a:off x="5468726" y="3425880"/>
            <a:ext cx="12105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DD513B-BCB2-42FF-833B-625F4681B86C}"/>
              </a:ext>
            </a:extLst>
          </p:cNvPr>
          <p:cNvSpPr/>
          <p:nvPr/>
        </p:nvSpPr>
        <p:spPr>
          <a:xfrm>
            <a:off x="9304953" y="4943052"/>
            <a:ext cx="2236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유지보수</a:t>
            </a:r>
            <a:endParaRPr lang="en-US" altLang="ko-KR" sz="4000" b="0" cap="none" spc="0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6AFB72F-51DE-41FE-934C-4D778C54F629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2838961" y="2305109"/>
            <a:ext cx="1078353" cy="39918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FAC1CB8-075A-4A08-BCE6-70A38F11BC3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4995667" y="3065087"/>
            <a:ext cx="1078353" cy="3539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DAAC0D9-939E-416C-A882-D1D32ED7091B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7152373" y="3779824"/>
            <a:ext cx="1078353" cy="3977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C1CA590-E0C1-4E51-9A1E-48D8B2BB351D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>
            <a:off x="9309079" y="4538410"/>
            <a:ext cx="1114129" cy="39779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E230D88-06C6-4518-8B0D-74ED34898292}"/>
              </a:ext>
            </a:extLst>
          </p:cNvPr>
          <p:cNvCxnSpPr>
            <a:stCxn id="12" idx="2"/>
            <a:endCxn id="8" idx="2"/>
          </p:cNvCxnSpPr>
          <p:nvPr/>
        </p:nvCxnSpPr>
        <p:spPr>
          <a:xfrm rot="5400000" flipH="1">
            <a:off x="4595964" y="-169453"/>
            <a:ext cx="2991887" cy="8662600"/>
          </a:xfrm>
          <a:prstGeom prst="bentConnector3">
            <a:avLst>
              <a:gd name="adj1" fmla="val -7641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33C4203-E6CB-4C9E-BF74-8EEA1241857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917314" y="3425881"/>
            <a:ext cx="0" cy="2446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64233BA-1AC4-46CF-A018-58F1BADBBCF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074020" y="4140618"/>
            <a:ext cx="0" cy="1731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00FEC47-83D1-44A2-AF92-FA225DA85881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8230726" y="4899204"/>
            <a:ext cx="0" cy="973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4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546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 </a:t>
            </a:r>
            <a:r>
              <a:rPr lang="en-US" altLang="ko-KR" sz="5400" b="1" dirty="0">
                <a:solidFill>
                  <a:schemeClr val="bg1"/>
                </a:solidFill>
              </a:rPr>
              <a:t>(WBS)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48D2E657-E2EC-450E-8F48-F74DF3F4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6" y="2021840"/>
            <a:ext cx="11509744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1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473084A-E740-4029-981A-73F1C4FA5B92}"/>
              </a:ext>
            </a:extLst>
          </p:cNvPr>
          <p:cNvSpPr txBox="1"/>
          <p:nvPr/>
        </p:nvSpPr>
        <p:spPr>
          <a:xfrm>
            <a:off x="336815" y="651652"/>
            <a:ext cx="5323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주요 일정 </a:t>
            </a:r>
            <a:r>
              <a:rPr lang="en-US" altLang="ko-KR" sz="5400" b="1" dirty="0">
                <a:solidFill>
                  <a:schemeClr val="bg1"/>
                </a:solidFill>
              </a:rPr>
              <a:t>(</a:t>
            </a:r>
            <a:r>
              <a:rPr lang="ko-KR" altLang="en-US" sz="5400" b="1" dirty="0">
                <a:solidFill>
                  <a:schemeClr val="bg1"/>
                </a:solidFill>
              </a:rPr>
              <a:t>차트</a:t>
            </a:r>
            <a:r>
              <a:rPr lang="en-US" altLang="ko-KR" sz="5400" b="1" dirty="0">
                <a:solidFill>
                  <a:schemeClr val="bg1"/>
                </a:solidFill>
              </a:rPr>
              <a:t>)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2050" name="차트 1">
            <a:extLst>
              <a:ext uri="{FF2B5EF4-FFF2-40B4-BE49-F238E27FC236}">
                <a16:creationId xmlns:a16="http://schemas.microsoft.com/office/drawing/2014/main" id="{1182B4A7-7B3A-47F0-94D2-6448C2809E8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15" y="1962978"/>
            <a:ext cx="3889745" cy="466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pertchart-1">
            <a:extLst>
              <a:ext uri="{FF2B5EF4-FFF2-40B4-BE49-F238E27FC236}">
                <a16:creationId xmlns:a16="http://schemas.microsoft.com/office/drawing/2014/main" id="{DFE69A39-A061-456B-8644-641D9284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36" y="1962979"/>
            <a:ext cx="5056504" cy="21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pertchart-2">
            <a:extLst>
              <a:ext uri="{FF2B5EF4-FFF2-40B4-BE49-F238E27FC236}">
                <a16:creationId xmlns:a16="http://schemas.microsoft.com/office/drawing/2014/main" id="{234B930B-63E1-4C91-B35D-8D24F0D3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35" y="4393441"/>
            <a:ext cx="5056505" cy="223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/>
          </p:cNvPr>
          <p:cNvSpPr/>
          <p:nvPr/>
        </p:nvSpPr>
        <p:spPr>
          <a:xfrm>
            <a:off x="336815" y="118198"/>
            <a:ext cx="2635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A2A00"/>
                </a:solidFill>
              </a:rPr>
              <a:t>03 Project Plan</a:t>
            </a:r>
            <a:endParaRPr lang="ko-KR" altLang="en-US" sz="2800" dirty="0">
              <a:solidFill>
                <a:srgbClr val="FA2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5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906</Words>
  <Application>Microsoft Office PowerPoint</Application>
  <PresentationFormat>와이드스크린</PresentationFormat>
  <Paragraphs>333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바탕</vt:lpstr>
      <vt:lpstr>Arial</vt:lpstr>
      <vt:lpstr>Consolas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임현</dc:creator>
  <cp:lastModifiedBy>임현</cp:lastModifiedBy>
  <cp:revision>35</cp:revision>
  <dcterms:created xsi:type="dcterms:W3CDTF">2017-06-07T13:24:40Z</dcterms:created>
  <dcterms:modified xsi:type="dcterms:W3CDTF">2017-06-12T03:16:42Z</dcterms:modified>
</cp:coreProperties>
</file>